
<file path=[Content_Types].xml><?xml version="1.0" encoding="utf-8"?>
<Types xmlns="http://schemas.openxmlformats.org/package/2006/content-types">
  <Default Extension="emf" ContentType="image/x-emf"/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326" r:id="rId6"/>
    <p:sldId id="260" r:id="rId7"/>
    <p:sldId id="274" r:id="rId8"/>
    <p:sldId id="275" r:id="rId9"/>
    <p:sldId id="329" r:id="rId10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A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/>
    <p:restoredTop sz="92761" autoAdjust="0"/>
  </p:normalViewPr>
  <p:slideViewPr>
    <p:cSldViewPr>
      <p:cViewPr varScale="1">
        <p:scale>
          <a:sx n="73" d="100"/>
          <a:sy n="73" d="100"/>
        </p:scale>
        <p:origin x="1080" y="3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88C18-4A1F-4AA9-B512-C7E4CD0C209A}" type="datetimeFigureOut">
              <a:rPr lang="en-NZ" smtClean="0"/>
              <a:t>11/11/2019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DD555-AA7B-47B2-BE12-59DCBCFD1027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50500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EB6296-F14F-4360-8813-5B55F7EA4F7F}" type="slidenum">
              <a:rPr lang="en-NZ" smtClean="0"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50759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EB6296-F14F-4360-8813-5B55F7EA4F7F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N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751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dirty="0"/>
              <a:t>We use a life-cycle assessment approach to select criteria that control the most important environmental impacts across the whole life-cycle of a product or service.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EB6296-F14F-4360-8813-5B55F7EA4F7F}" type="slidenum">
              <a:rPr lang="en-NZ" smtClean="0"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50516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EEB6296-F14F-4360-8813-5B55F7EA4F7F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N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40691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30" dirty="0">
                <a:solidFill>
                  <a:srgbClr val="009A66"/>
                </a:solidFill>
              </a:rPr>
              <a:t>ENVIRONMENTAL CHOICE NEW</a:t>
            </a:r>
            <a:r>
              <a:rPr spc="55" dirty="0">
                <a:solidFill>
                  <a:srgbClr val="009A66"/>
                </a:solidFill>
              </a:rPr>
              <a:t> </a:t>
            </a:r>
            <a:r>
              <a:rPr spc="35" dirty="0">
                <a:solidFill>
                  <a:srgbClr val="009A66"/>
                </a:solidFill>
              </a:rPr>
              <a:t>ZEALAND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rgbClr val="009A66"/>
                </a:solidFill>
                <a:latin typeface="DIN-Medium"/>
                <a:cs typeface="DIN-Medium"/>
              </a:defRPr>
            </a:lvl1pPr>
          </a:lstStyle>
          <a:p>
            <a:pPr marL="25400">
              <a:lnSpc>
                <a:spcPct val="100000"/>
              </a:lnSpc>
              <a:spcBef>
                <a:spcPts val="120"/>
              </a:spcBef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30" dirty="0">
                <a:solidFill>
                  <a:srgbClr val="009A66"/>
                </a:solidFill>
              </a:rPr>
              <a:t>ENVIRONMENTAL CHOICE NEW</a:t>
            </a:r>
            <a:r>
              <a:rPr spc="55" dirty="0">
                <a:solidFill>
                  <a:srgbClr val="009A66"/>
                </a:solidFill>
              </a:rPr>
              <a:t> </a:t>
            </a:r>
            <a:r>
              <a:rPr spc="35" dirty="0">
                <a:solidFill>
                  <a:srgbClr val="009A66"/>
                </a:solidFill>
              </a:rPr>
              <a:t>ZEALAND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rgbClr val="009A66"/>
                </a:solidFill>
                <a:latin typeface="DIN-Medium"/>
                <a:cs typeface="DIN-Medium"/>
              </a:defRPr>
            </a:lvl1pPr>
          </a:lstStyle>
          <a:p>
            <a:pPr marL="25400">
              <a:lnSpc>
                <a:spcPct val="100000"/>
              </a:lnSpc>
              <a:spcBef>
                <a:spcPts val="120"/>
              </a:spcBef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custGeom>
            <a:avLst/>
            <a:gdLst/>
            <a:ahLst/>
            <a:cxnLst/>
            <a:rect l="l" t="t" r="r" b="b"/>
            <a:pathLst>
              <a:path w="9144000" h="6858000">
                <a:moveTo>
                  <a:pt x="0" y="6858000"/>
                </a:moveTo>
                <a:lnTo>
                  <a:pt x="9144000" y="6858000"/>
                </a:lnTo>
                <a:lnTo>
                  <a:pt x="9144000" y="0"/>
                </a:lnTo>
                <a:lnTo>
                  <a:pt x="0" y="0"/>
                </a:lnTo>
                <a:lnTo>
                  <a:pt x="0" y="6858000"/>
                </a:lnTo>
                <a:close/>
              </a:path>
            </a:pathLst>
          </a:custGeom>
          <a:solidFill>
            <a:srgbClr val="009A66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306092" y="5906721"/>
            <a:ext cx="608443" cy="6079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575527" y="6541878"/>
            <a:ext cx="16510" cy="25400"/>
          </a:xfrm>
          <a:custGeom>
            <a:avLst/>
            <a:gdLst/>
            <a:ahLst/>
            <a:cxnLst/>
            <a:rect l="l" t="t" r="r" b="b"/>
            <a:pathLst>
              <a:path w="16509" h="25400">
                <a:moveTo>
                  <a:pt x="13957" y="0"/>
                </a:moveTo>
                <a:lnTo>
                  <a:pt x="4584" y="0"/>
                </a:lnTo>
                <a:lnTo>
                  <a:pt x="0" y="5181"/>
                </a:lnTo>
                <a:lnTo>
                  <a:pt x="0" y="21005"/>
                </a:lnTo>
                <a:lnTo>
                  <a:pt x="4559" y="25387"/>
                </a:lnTo>
                <a:lnTo>
                  <a:pt x="13284" y="25387"/>
                </a:lnTo>
                <a:lnTo>
                  <a:pt x="15366" y="24803"/>
                </a:lnTo>
                <a:lnTo>
                  <a:pt x="16357" y="24218"/>
                </a:lnTo>
                <a:lnTo>
                  <a:pt x="16028" y="22682"/>
                </a:lnTo>
                <a:lnTo>
                  <a:pt x="5994" y="22682"/>
                </a:lnTo>
                <a:lnTo>
                  <a:pt x="2946" y="18859"/>
                </a:lnTo>
                <a:lnTo>
                  <a:pt x="2946" y="6349"/>
                </a:lnTo>
                <a:lnTo>
                  <a:pt x="6324" y="2666"/>
                </a:lnTo>
                <a:lnTo>
                  <a:pt x="15996" y="2666"/>
                </a:lnTo>
                <a:lnTo>
                  <a:pt x="16421" y="1092"/>
                </a:lnTo>
                <a:lnTo>
                  <a:pt x="15684" y="660"/>
                </a:lnTo>
                <a:lnTo>
                  <a:pt x="13957" y="0"/>
                </a:lnTo>
                <a:close/>
              </a:path>
              <a:path w="16509" h="25400">
                <a:moveTo>
                  <a:pt x="15811" y="21666"/>
                </a:moveTo>
                <a:lnTo>
                  <a:pt x="14693" y="22288"/>
                </a:lnTo>
                <a:lnTo>
                  <a:pt x="12953" y="22682"/>
                </a:lnTo>
                <a:lnTo>
                  <a:pt x="16028" y="22682"/>
                </a:lnTo>
                <a:lnTo>
                  <a:pt x="15811" y="21666"/>
                </a:lnTo>
                <a:close/>
              </a:path>
              <a:path w="16509" h="25400">
                <a:moveTo>
                  <a:pt x="15996" y="2666"/>
                </a:moveTo>
                <a:lnTo>
                  <a:pt x="13182" y="2666"/>
                </a:lnTo>
                <a:lnTo>
                  <a:pt x="14693" y="3098"/>
                </a:lnTo>
                <a:lnTo>
                  <a:pt x="15722" y="3682"/>
                </a:lnTo>
                <a:lnTo>
                  <a:pt x="15996" y="2666"/>
                </a:lnTo>
                <a:close/>
              </a:path>
            </a:pathLst>
          </a:custGeom>
          <a:solidFill>
            <a:srgbClr val="DBE0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26270" y="6544976"/>
            <a:ext cx="9525" cy="22860"/>
          </a:xfrm>
          <a:custGeom>
            <a:avLst/>
            <a:gdLst/>
            <a:ahLst/>
            <a:cxnLst/>
            <a:rect l="l" t="t" r="r" b="b"/>
            <a:pathLst>
              <a:path w="9525" h="22859">
                <a:moveTo>
                  <a:pt x="5156" y="6680"/>
                </a:moveTo>
                <a:lnTo>
                  <a:pt x="2400" y="6680"/>
                </a:lnTo>
                <a:lnTo>
                  <a:pt x="2400" y="18389"/>
                </a:lnTo>
                <a:lnTo>
                  <a:pt x="2717" y="19951"/>
                </a:lnTo>
                <a:lnTo>
                  <a:pt x="4165" y="21780"/>
                </a:lnTo>
                <a:lnTo>
                  <a:pt x="5219" y="22288"/>
                </a:lnTo>
                <a:lnTo>
                  <a:pt x="7619" y="22288"/>
                </a:lnTo>
                <a:lnTo>
                  <a:pt x="8483" y="22072"/>
                </a:lnTo>
                <a:lnTo>
                  <a:pt x="9029" y="21856"/>
                </a:lnTo>
                <a:lnTo>
                  <a:pt x="8913" y="19621"/>
                </a:lnTo>
                <a:lnTo>
                  <a:pt x="5702" y="19621"/>
                </a:lnTo>
                <a:lnTo>
                  <a:pt x="5156" y="18389"/>
                </a:lnTo>
                <a:lnTo>
                  <a:pt x="5156" y="6680"/>
                </a:lnTo>
                <a:close/>
              </a:path>
              <a:path w="9525" h="22859">
                <a:moveTo>
                  <a:pt x="8902" y="19405"/>
                </a:moveTo>
                <a:lnTo>
                  <a:pt x="8483" y="19558"/>
                </a:lnTo>
                <a:lnTo>
                  <a:pt x="8039" y="19621"/>
                </a:lnTo>
                <a:lnTo>
                  <a:pt x="8913" y="19621"/>
                </a:lnTo>
                <a:lnTo>
                  <a:pt x="8902" y="19405"/>
                </a:lnTo>
                <a:close/>
              </a:path>
              <a:path w="9525" h="22859">
                <a:moveTo>
                  <a:pt x="9194" y="4229"/>
                </a:moveTo>
                <a:lnTo>
                  <a:pt x="0" y="4229"/>
                </a:lnTo>
                <a:lnTo>
                  <a:pt x="0" y="6680"/>
                </a:lnTo>
                <a:lnTo>
                  <a:pt x="9194" y="6680"/>
                </a:lnTo>
                <a:lnTo>
                  <a:pt x="9194" y="4229"/>
                </a:lnTo>
                <a:close/>
              </a:path>
              <a:path w="9525" h="22859">
                <a:moveTo>
                  <a:pt x="5156" y="0"/>
                </a:moveTo>
                <a:lnTo>
                  <a:pt x="2400" y="990"/>
                </a:lnTo>
                <a:lnTo>
                  <a:pt x="2400" y="4229"/>
                </a:lnTo>
                <a:lnTo>
                  <a:pt x="5156" y="4229"/>
                </a:lnTo>
                <a:lnTo>
                  <a:pt x="5156" y="0"/>
                </a:lnTo>
                <a:close/>
              </a:path>
            </a:pathLst>
          </a:custGeom>
          <a:solidFill>
            <a:srgbClr val="DBE0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646752" y="6542284"/>
            <a:ext cx="16510" cy="24765"/>
          </a:xfrm>
          <a:custGeom>
            <a:avLst/>
            <a:gdLst/>
            <a:ahLst/>
            <a:cxnLst/>
            <a:rect l="l" t="t" r="r" b="b"/>
            <a:pathLst>
              <a:path w="16509" h="24765">
                <a:moveTo>
                  <a:pt x="9398" y="2692"/>
                </a:moveTo>
                <a:lnTo>
                  <a:pt x="6578" y="2692"/>
                </a:lnTo>
                <a:lnTo>
                  <a:pt x="6578" y="24574"/>
                </a:lnTo>
                <a:lnTo>
                  <a:pt x="9398" y="24574"/>
                </a:lnTo>
                <a:lnTo>
                  <a:pt x="9398" y="2692"/>
                </a:lnTo>
                <a:close/>
              </a:path>
              <a:path w="16509" h="24765">
                <a:moveTo>
                  <a:pt x="16002" y="0"/>
                </a:moveTo>
                <a:lnTo>
                  <a:pt x="0" y="0"/>
                </a:lnTo>
                <a:lnTo>
                  <a:pt x="0" y="2692"/>
                </a:lnTo>
                <a:lnTo>
                  <a:pt x="16002" y="2692"/>
                </a:lnTo>
                <a:lnTo>
                  <a:pt x="16002" y="0"/>
                </a:lnTo>
                <a:close/>
              </a:path>
            </a:pathLst>
          </a:custGeom>
          <a:solidFill>
            <a:srgbClr val="DBE0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666446" y="6542285"/>
            <a:ext cx="22225" cy="24765"/>
          </a:xfrm>
          <a:custGeom>
            <a:avLst/>
            <a:gdLst/>
            <a:ahLst/>
            <a:cxnLst/>
            <a:rect l="l" t="t" r="r" b="b"/>
            <a:pathLst>
              <a:path w="22225" h="24765">
                <a:moveTo>
                  <a:pt x="5067" y="0"/>
                </a:moveTo>
                <a:lnTo>
                  <a:pt x="1511" y="0"/>
                </a:lnTo>
                <a:lnTo>
                  <a:pt x="0" y="24574"/>
                </a:lnTo>
                <a:lnTo>
                  <a:pt x="2666" y="24574"/>
                </a:lnTo>
                <a:lnTo>
                  <a:pt x="3428" y="10312"/>
                </a:lnTo>
                <a:lnTo>
                  <a:pt x="3598" y="6019"/>
                </a:lnTo>
                <a:lnTo>
                  <a:pt x="3657" y="3162"/>
                </a:lnTo>
                <a:lnTo>
                  <a:pt x="6050" y="3162"/>
                </a:lnTo>
                <a:lnTo>
                  <a:pt x="5067" y="0"/>
                </a:lnTo>
                <a:close/>
              </a:path>
              <a:path w="22225" h="24765">
                <a:moveTo>
                  <a:pt x="20888" y="3162"/>
                </a:moveTo>
                <a:lnTo>
                  <a:pt x="18440" y="3162"/>
                </a:lnTo>
                <a:lnTo>
                  <a:pt x="18442" y="6235"/>
                </a:lnTo>
                <a:lnTo>
                  <a:pt x="19303" y="24574"/>
                </a:lnTo>
                <a:lnTo>
                  <a:pt x="22072" y="24574"/>
                </a:lnTo>
                <a:lnTo>
                  <a:pt x="20888" y="3162"/>
                </a:lnTo>
                <a:close/>
              </a:path>
              <a:path w="22225" h="24765">
                <a:moveTo>
                  <a:pt x="6050" y="3162"/>
                </a:moveTo>
                <a:lnTo>
                  <a:pt x="3721" y="3162"/>
                </a:lnTo>
                <a:lnTo>
                  <a:pt x="4371" y="6235"/>
                </a:lnTo>
                <a:lnTo>
                  <a:pt x="5168" y="9220"/>
                </a:lnTo>
                <a:lnTo>
                  <a:pt x="9715" y="24434"/>
                </a:lnTo>
                <a:lnTo>
                  <a:pt x="11836" y="24434"/>
                </a:lnTo>
                <a:lnTo>
                  <a:pt x="13202" y="20167"/>
                </a:lnTo>
                <a:lnTo>
                  <a:pt x="10934" y="20167"/>
                </a:lnTo>
                <a:lnTo>
                  <a:pt x="10363" y="17614"/>
                </a:lnTo>
                <a:lnTo>
                  <a:pt x="9651" y="14909"/>
                </a:lnTo>
                <a:lnTo>
                  <a:pt x="8762" y="11887"/>
                </a:lnTo>
                <a:lnTo>
                  <a:pt x="6050" y="3162"/>
                </a:lnTo>
                <a:close/>
              </a:path>
              <a:path w="22225" h="24765">
                <a:moveTo>
                  <a:pt x="20713" y="0"/>
                </a:moveTo>
                <a:lnTo>
                  <a:pt x="17157" y="0"/>
                </a:lnTo>
                <a:lnTo>
                  <a:pt x="13309" y="11887"/>
                </a:lnTo>
                <a:lnTo>
                  <a:pt x="12344" y="14986"/>
                </a:lnTo>
                <a:lnTo>
                  <a:pt x="11582" y="17691"/>
                </a:lnTo>
                <a:lnTo>
                  <a:pt x="10998" y="20167"/>
                </a:lnTo>
                <a:lnTo>
                  <a:pt x="13202" y="20167"/>
                </a:lnTo>
                <a:lnTo>
                  <a:pt x="16738" y="9118"/>
                </a:lnTo>
                <a:lnTo>
                  <a:pt x="17614" y="6019"/>
                </a:lnTo>
                <a:lnTo>
                  <a:pt x="18376" y="3162"/>
                </a:lnTo>
                <a:lnTo>
                  <a:pt x="20888" y="3162"/>
                </a:lnTo>
                <a:lnTo>
                  <a:pt x="20713" y="0"/>
                </a:lnTo>
                <a:close/>
              </a:path>
            </a:pathLst>
          </a:custGeom>
          <a:solidFill>
            <a:srgbClr val="DBE0D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106999" y="6377985"/>
            <a:ext cx="7614284" cy="0"/>
          </a:xfrm>
          <a:custGeom>
            <a:avLst/>
            <a:gdLst/>
            <a:ahLst/>
            <a:cxnLst/>
            <a:rect l="l" t="t" r="r" b="b"/>
            <a:pathLst>
              <a:path w="7614284">
                <a:moveTo>
                  <a:pt x="0" y="0"/>
                </a:moveTo>
                <a:lnTo>
                  <a:pt x="7614005" y="0"/>
                </a:lnTo>
              </a:path>
            </a:pathLst>
          </a:custGeom>
          <a:ln w="64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30" dirty="0">
                <a:solidFill>
                  <a:srgbClr val="009A66"/>
                </a:solidFill>
              </a:rPr>
              <a:t>ENVIRONMENTAL CHOICE NEW</a:t>
            </a:r>
            <a:r>
              <a:rPr spc="55" dirty="0">
                <a:solidFill>
                  <a:srgbClr val="009A66"/>
                </a:solidFill>
              </a:rPr>
              <a:t> </a:t>
            </a:r>
            <a:r>
              <a:rPr spc="35" dirty="0">
                <a:solidFill>
                  <a:srgbClr val="009A66"/>
                </a:solidFill>
              </a:rPr>
              <a:t>ZEALAND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rgbClr val="009A66"/>
                </a:solidFill>
                <a:latin typeface="DIN-Medium"/>
                <a:cs typeface="DIN-Medium"/>
              </a:defRPr>
            </a:lvl1pPr>
          </a:lstStyle>
          <a:p>
            <a:pPr marL="25400">
              <a:lnSpc>
                <a:spcPct val="100000"/>
              </a:lnSpc>
              <a:spcBef>
                <a:spcPts val="120"/>
              </a:spcBef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219184" y="6254024"/>
            <a:ext cx="284703" cy="63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40000" y="4653046"/>
            <a:ext cx="1533428" cy="15324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7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30" dirty="0">
                <a:solidFill>
                  <a:srgbClr val="009A66"/>
                </a:solidFill>
              </a:rPr>
              <a:t>ENVIRONMENTAL CHOICE NEW</a:t>
            </a:r>
            <a:r>
              <a:rPr spc="55" dirty="0">
                <a:solidFill>
                  <a:srgbClr val="009A66"/>
                </a:solidFill>
              </a:rPr>
              <a:t> </a:t>
            </a:r>
            <a:r>
              <a:rPr spc="35" dirty="0">
                <a:solidFill>
                  <a:srgbClr val="009A66"/>
                </a:solidFill>
              </a:rPr>
              <a:t>ZEALAND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rgbClr val="009A66"/>
                </a:solidFill>
                <a:latin typeface="DIN-Medium"/>
                <a:cs typeface="DIN-Medium"/>
              </a:defRPr>
            </a:lvl1pPr>
          </a:lstStyle>
          <a:p>
            <a:pPr marL="25400">
              <a:lnSpc>
                <a:spcPct val="100000"/>
              </a:lnSpc>
              <a:spcBef>
                <a:spcPts val="120"/>
              </a:spcBef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575522" y="6541868"/>
            <a:ext cx="16510" cy="25400"/>
          </a:xfrm>
          <a:custGeom>
            <a:avLst/>
            <a:gdLst/>
            <a:ahLst/>
            <a:cxnLst/>
            <a:rect l="l" t="t" r="r" b="b"/>
            <a:pathLst>
              <a:path w="16509" h="25400">
                <a:moveTo>
                  <a:pt x="13957" y="0"/>
                </a:moveTo>
                <a:lnTo>
                  <a:pt x="4584" y="0"/>
                </a:lnTo>
                <a:lnTo>
                  <a:pt x="0" y="5181"/>
                </a:lnTo>
                <a:lnTo>
                  <a:pt x="0" y="21005"/>
                </a:lnTo>
                <a:lnTo>
                  <a:pt x="4559" y="25387"/>
                </a:lnTo>
                <a:lnTo>
                  <a:pt x="13284" y="25387"/>
                </a:lnTo>
                <a:lnTo>
                  <a:pt x="15366" y="24803"/>
                </a:lnTo>
                <a:lnTo>
                  <a:pt x="16357" y="24218"/>
                </a:lnTo>
                <a:lnTo>
                  <a:pt x="16028" y="22682"/>
                </a:lnTo>
                <a:lnTo>
                  <a:pt x="5994" y="22682"/>
                </a:lnTo>
                <a:lnTo>
                  <a:pt x="2946" y="18859"/>
                </a:lnTo>
                <a:lnTo>
                  <a:pt x="2946" y="6350"/>
                </a:lnTo>
                <a:lnTo>
                  <a:pt x="6324" y="2667"/>
                </a:lnTo>
                <a:lnTo>
                  <a:pt x="15996" y="2667"/>
                </a:lnTo>
                <a:lnTo>
                  <a:pt x="16421" y="1092"/>
                </a:lnTo>
                <a:lnTo>
                  <a:pt x="15684" y="660"/>
                </a:lnTo>
                <a:lnTo>
                  <a:pt x="13957" y="0"/>
                </a:lnTo>
                <a:close/>
              </a:path>
              <a:path w="16509" h="25400">
                <a:moveTo>
                  <a:pt x="15811" y="21666"/>
                </a:moveTo>
                <a:lnTo>
                  <a:pt x="14693" y="22288"/>
                </a:lnTo>
                <a:lnTo>
                  <a:pt x="12953" y="22682"/>
                </a:lnTo>
                <a:lnTo>
                  <a:pt x="16028" y="22682"/>
                </a:lnTo>
                <a:lnTo>
                  <a:pt x="15811" y="21666"/>
                </a:lnTo>
                <a:close/>
              </a:path>
              <a:path w="16509" h="25400">
                <a:moveTo>
                  <a:pt x="15996" y="2667"/>
                </a:moveTo>
                <a:lnTo>
                  <a:pt x="13182" y="2667"/>
                </a:lnTo>
                <a:lnTo>
                  <a:pt x="14693" y="3098"/>
                </a:lnTo>
                <a:lnTo>
                  <a:pt x="15722" y="3683"/>
                </a:lnTo>
                <a:lnTo>
                  <a:pt x="15996" y="26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626264" y="6544966"/>
            <a:ext cx="9525" cy="22860"/>
          </a:xfrm>
          <a:custGeom>
            <a:avLst/>
            <a:gdLst/>
            <a:ahLst/>
            <a:cxnLst/>
            <a:rect l="l" t="t" r="r" b="b"/>
            <a:pathLst>
              <a:path w="9525" h="22859">
                <a:moveTo>
                  <a:pt x="5156" y="6680"/>
                </a:moveTo>
                <a:lnTo>
                  <a:pt x="2400" y="6680"/>
                </a:lnTo>
                <a:lnTo>
                  <a:pt x="2400" y="18389"/>
                </a:lnTo>
                <a:lnTo>
                  <a:pt x="2717" y="19951"/>
                </a:lnTo>
                <a:lnTo>
                  <a:pt x="4165" y="21780"/>
                </a:lnTo>
                <a:lnTo>
                  <a:pt x="5219" y="22288"/>
                </a:lnTo>
                <a:lnTo>
                  <a:pt x="7619" y="22288"/>
                </a:lnTo>
                <a:lnTo>
                  <a:pt x="8483" y="22072"/>
                </a:lnTo>
                <a:lnTo>
                  <a:pt x="9029" y="21856"/>
                </a:lnTo>
                <a:lnTo>
                  <a:pt x="8913" y="19621"/>
                </a:lnTo>
                <a:lnTo>
                  <a:pt x="5702" y="19621"/>
                </a:lnTo>
                <a:lnTo>
                  <a:pt x="5156" y="18389"/>
                </a:lnTo>
                <a:lnTo>
                  <a:pt x="5156" y="6680"/>
                </a:lnTo>
                <a:close/>
              </a:path>
              <a:path w="9525" h="22859">
                <a:moveTo>
                  <a:pt x="8902" y="19405"/>
                </a:moveTo>
                <a:lnTo>
                  <a:pt x="8483" y="19557"/>
                </a:lnTo>
                <a:lnTo>
                  <a:pt x="8039" y="19621"/>
                </a:lnTo>
                <a:lnTo>
                  <a:pt x="8913" y="19621"/>
                </a:lnTo>
                <a:lnTo>
                  <a:pt x="8902" y="19405"/>
                </a:lnTo>
                <a:close/>
              </a:path>
              <a:path w="9525" h="22859">
                <a:moveTo>
                  <a:pt x="9194" y="4229"/>
                </a:moveTo>
                <a:lnTo>
                  <a:pt x="0" y="4229"/>
                </a:lnTo>
                <a:lnTo>
                  <a:pt x="0" y="6680"/>
                </a:lnTo>
                <a:lnTo>
                  <a:pt x="9194" y="6680"/>
                </a:lnTo>
                <a:lnTo>
                  <a:pt x="9194" y="4229"/>
                </a:lnTo>
                <a:close/>
              </a:path>
              <a:path w="9525" h="22859">
                <a:moveTo>
                  <a:pt x="5156" y="0"/>
                </a:moveTo>
                <a:lnTo>
                  <a:pt x="2400" y="990"/>
                </a:lnTo>
                <a:lnTo>
                  <a:pt x="2400" y="4229"/>
                </a:lnTo>
                <a:lnTo>
                  <a:pt x="5156" y="4229"/>
                </a:lnTo>
                <a:lnTo>
                  <a:pt x="515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646746" y="6542274"/>
            <a:ext cx="16510" cy="24765"/>
          </a:xfrm>
          <a:custGeom>
            <a:avLst/>
            <a:gdLst/>
            <a:ahLst/>
            <a:cxnLst/>
            <a:rect l="l" t="t" r="r" b="b"/>
            <a:pathLst>
              <a:path w="16509" h="24765">
                <a:moveTo>
                  <a:pt x="9398" y="2692"/>
                </a:moveTo>
                <a:lnTo>
                  <a:pt x="6578" y="2692"/>
                </a:lnTo>
                <a:lnTo>
                  <a:pt x="6578" y="24574"/>
                </a:lnTo>
                <a:lnTo>
                  <a:pt x="9398" y="24574"/>
                </a:lnTo>
                <a:lnTo>
                  <a:pt x="9398" y="2692"/>
                </a:lnTo>
                <a:close/>
              </a:path>
              <a:path w="16509" h="24765">
                <a:moveTo>
                  <a:pt x="16002" y="0"/>
                </a:moveTo>
                <a:lnTo>
                  <a:pt x="0" y="0"/>
                </a:lnTo>
                <a:lnTo>
                  <a:pt x="0" y="2692"/>
                </a:lnTo>
                <a:lnTo>
                  <a:pt x="16002" y="2692"/>
                </a:lnTo>
                <a:lnTo>
                  <a:pt x="160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666440" y="6542274"/>
            <a:ext cx="22225" cy="24765"/>
          </a:xfrm>
          <a:custGeom>
            <a:avLst/>
            <a:gdLst/>
            <a:ahLst/>
            <a:cxnLst/>
            <a:rect l="l" t="t" r="r" b="b"/>
            <a:pathLst>
              <a:path w="22225" h="24765">
                <a:moveTo>
                  <a:pt x="5067" y="0"/>
                </a:moveTo>
                <a:lnTo>
                  <a:pt x="1511" y="0"/>
                </a:lnTo>
                <a:lnTo>
                  <a:pt x="0" y="24574"/>
                </a:lnTo>
                <a:lnTo>
                  <a:pt x="2666" y="24574"/>
                </a:lnTo>
                <a:lnTo>
                  <a:pt x="3428" y="10312"/>
                </a:lnTo>
                <a:lnTo>
                  <a:pt x="3597" y="6083"/>
                </a:lnTo>
                <a:lnTo>
                  <a:pt x="3657" y="3162"/>
                </a:lnTo>
                <a:lnTo>
                  <a:pt x="6047" y="3162"/>
                </a:lnTo>
                <a:lnTo>
                  <a:pt x="5067" y="0"/>
                </a:lnTo>
                <a:close/>
              </a:path>
              <a:path w="22225" h="24765">
                <a:moveTo>
                  <a:pt x="20888" y="3162"/>
                </a:moveTo>
                <a:lnTo>
                  <a:pt x="18440" y="3162"/>
                </a:lnTo>
                <a:lnTo>
                  <a:pt x="18442" y="6235"/>
                </a:lnTo>
                <a:lnTo>
                  <a:pt x="19303" y="24574"/>
                </a:lnTo>
                <a:lnTo>
                  <a:pt x="22072" y="24574"/>
                </a:lnTo>
                <a:lnTo>
                  <a:pt x="20888" y="3162"/>
                </a:lnTo>
                <a:close/>
              </a:path>
              <a:path w="22225" h="24765">
                <a:moveTo>
                  <a:pt x="6047" y="3162"/>
                </a:moveTo>
                <a:lnTo>
                  <a:pt x="3721" y="3162"/>
                </a:lnTo>
                <a:lnTo>
                  <a:pt x="4371" y="6235"/>
                </a:lnTo>
                <a:lnTo>
                  <a:pt x="5168" y="9220"/>
                </a:lnTo>
                <a:lnTo>
                  <a:pt x="9715" y="24434"/>
                </a:lnTo>
                <a:lnTo>
                  <a:pt x="11836" y="24434"/>
                </a:lnTo>
                <a:lnTo>
                  <a:pt x="13202" y="20167"/>
                </a:lnTo>
                <a:lnTo>
                  <a:pt x="10934" y="20167"/>
                </a:lnTo>
                <a:lnTo>
                  <a:pt x="10363" y="17614"/>
                </a:lnTo>
                <a:lnTo>
                  <a:pt x="9651" y="14909"/>
                </a:lnTo>
                <a:lnTo>
                  <a:pt x="8750" y="11887"/>
                </a:lnTo>
                <a:lnTo>
                  <a:pt x="6047" y="3162"/>
                </a:lnTo>
                <a:close/>
              </a:path>
              <a:path w="22225" h="24765">
                <a:moveTo>
                  <a:pt x="20713" y="0"/>
                </a:moveTo>
                <a:lnTo>
                  <a:pt x="17157" y="0"/>
                </a:lnTo>
                <a:lnTo>
                  <a:pt x="13309" y="11887"/>
                </a:lnTo>
                <a:lnTo>
                  <a:pt x="12344" y="14986"/>
                </a:lnTo>
                <a:lnTo>
                  <a:pt x="11582" y="17691"/>
                </a:lnTo>
                <a:lnTo>
                  <a:pt x="10998" y="20167"/>
                </a:lnTo>
                <a:lnTo>
                  <a:pt x="13202" y="20167"/>
                </a:lnTo>
                <a:lnTo>
                  <a:pt x="16738" y="9118"/>
                </a:lnTo>
                <a:lnTo>
                  <a:pt x="18376" y="3162"/>
                </a:lnTo>
                <a:lnTo>
                  <a:pt x="20888" y="3162"/>
                </a:lnTo>
                <a:lnTo>
                  <a:pt x="2071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06100" y="5906707"/>
            <a:ext cx="608418" cy="6079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5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30" dirty="0">
                <a:solidFill>
                  <a:srgbClr val="009A66"/>
                </a:solidFill>
              </a:rPr>
              <a:t>ENVIRONMENTAL CHOICE NEW</a:t>
            </a:r>
            <a:r>
              <a:rPr spc="55" dirty="0">
                <a:solidFill>
                  <a:srgbClr val="009A66"/>
                </a:solidFill>
              </a:rPr>
              <a:t> </a:t>
            </a:r>
            <a:r>
              <a:rPr spc="35" dirty="0">
                <a:solidFill>
                  <a:srgbClr val="009A66"/>
                </a:solidFill>
              </a:rPr>
              <a:t>ZEALAND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700" b="0" i="0">
                <a:solidFill>
                  <a:srgbClr val="009A66"/>
                </a:solidFill>
                <a:latin typeface="DIN-Medium"/>
                <a:cs typeface="DIN-Medium"/>
              </a:defRPr>
            </a:lvl1pPr>
          </a:lstStyle>
          <a:p>
            <a:pPr marL="25400">
              <a:lnSpc>
                <a:spcPct val="100000"/>
              </a:lnSpc>
              <a:spcBef>
                <a:spcPts val="120"/>
              </a:spcBef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1106999" y="6377985"/>
            <a:ext cx="7614284" cy="0"/>
          </a:xfrm>
          <a:custGeom>
            <a:avLst/>
            <a:gdLst/>
            <a:ahLst/>
            <a:cxnLst/>
            <a:rect l="l" t="t" r="r" b="b"/>
            <a:pathLst>
              <a:path w="7614284">
                <a:moveTo>
                  <a:pt x="0" y="0"/>
                </a:moveTo>
                <a:lnTo>
                  <a:pt x="7614005" y="0"/>
                </a:lnTo>
              </a:path>
            </a:pathLst>
          </a:custGeom>
          <a:ln w="6477">
            <a:solidFill>
              <a:srgbClr val="009A66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575522" y="6541868"/>
            <a:ext cx="16510" cy="25400"/>
          </a:xfrm>
          <a:custGeom>
            <a:avLst/>
            <a:gdLst/>
            <a:ahLst/>
            <a:cxnLst/>
            <a:rect l="l" t="t" r="r" b="b"/>
            <a:pathLst>
              <a:path w="16509" h="25400">
                <a:moveTo>
                  <a:pt x="13957" y="0"/>
                </a:moveTo>
                <a:lnTo>
                  <a:pt x="4584" y="0"/>
                </a:lnTo>
                <a:lnTo>
                  <a:pt x="0" y="5181"/>
                </a:lnTo>
                <a:lnTo>
                  <a:pt x="0" y="21005"/>
                </a:lnTo>
                <a:lnTo>
                  <a:pt x="4559" y="25387"/>
                </a:lnTo>
                <a:lnTo>
                  <a:pt x="13284" y="25387"/>
                </a:lnTo>
                <a:lnTo>
                  <a:pt x="15366" y="24803"/>
                </a:lnTo>
                <a:lnTo>
                  <a:pt x="16357" y="24218"/>
                </a:lnTo>
                <a:lnTo>
                  <a:pt x="16028" y="22682"/>
                </a:lnTo>
                <a:lnTo>
                  <a:pt x="5994" y="22682"/>
                </a:lnTo>
                <a:lnTo>
                  <a:pt x="2946" y="18859"/>
                </a:lnTo>
                <a:lnTo>
                  <a:pt x="2946" y="6350"/>
                </a:lnTo>
                <a:lnTo>
                  <a:pt x="6324" y="2667"/>
                </a:lnTo>
                <a:lnTo>
                  <a:pt x="15996" y="2667"/>
                </a:lnTo>
                <a:lnTo>
                  <a:pt x="16421" y="1092"/>
                </a:lnTo>
                <a:lnTo>
                  <a:pt x="15684" y="660"/>
                </a:lnTo>
                <a:lnTo>
                  <a:pt x="13957" y="0"/>
                </a:lnTo>
                <a:close/>
              </a:path>
              <a:path w="16509" h="25400">
                <a:moveTo>
                  <a:pt x="15811" y="21666"/>
                </a:moveTo>
                <a:lnTo>
                  <a:pt x="14693" y="22288"/>
                </a:lnTo>
                <a:lnTo>
                  <a:pt x="12953" y="22682"/>
                </a:lnTo>
                <a:lnTo>
                  <a:pt x="16028" y="22682"/>
                </a:lnTo>
                <a:lnTo>
                  <a:pt x="15811" y="21666"/>
                </a:lnTo>
                <a:close/>
              </a:path>
              <a:path w="16509" h="25400">
                <a:moveTo>
                  <a:pt x="15996" y="2667"/>
                </a:moveTo>
                <a:lnTo>
                  <a:pt x="13182" y="2667"/>
                </a:lnTo>
                <a:lnTo>
                  <a:pt x="14693" y="3098"/>
                </a:lnTo>
                <a:lnTo>
                  <a:pt x="15722" y="3683"/>
                </a:lnTo>
                <a:lnTo>
                  <a:pt x="15996" y="2667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27300" y="446406"/>
            <a:ext cx="2840354" cy="11766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7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27300" y="2716783"/>
            <a:ext cx="8089399" cy="259016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1094300" y="6480304"/>
            <a:ext cx="1518920" cy="1149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50" b="1" i="0">
                <a:solidFill>
                  <a:schemeClr val="bg1"/>
                </a:solidFill>
                <a:latin typeface="DIN"/>
                <a:cs typeface="DIN"/>
              </a:defRPr>
            </a:lvl1pPr>
          </a:lstStyle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30" dirty="0">
                <a:solidFill>
                  <a:srgbClr val="009A66"/>
                </a:solidFill>
              </a:rPr>
              <a:t>ENVIRONMENTAL CHOICE NEW</a:t>
            </a:r>
            <a:r>
              <a:rPr spc="55" dirty="0">
                <a:solidFill>
                  <a:srgbClr val="009A66"/>
                </a:solidFill>
              </a:rPr>
              <a:t> </a:t>
            </a:r>
            <a:r>
              <a:rPr spc="35" dirty="0">
                <a:solidFill>
                  <a:srgbClr val="009A66"/>
                </a:solidFill>
              </a:rPr>
              <a:t>ZEALAND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530719" y="6462038"/>
            <a:ext cx="148590" cy="1365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700" b="0" i="0">
                <a:solidFill>
                  <a:srgbClr val="009A66"/>
                </a:solidFill>
                <a:latin typeface="DIN-Medium"/>
                <a:cs typeface="DIN-Medium"/>
              </a:defRPr>
            </a:lvl1pPr>
          </a:lstStyle>
          <a:p>
            <a:pPr marL="25400">
              <a:lnSpc>
                <a:spcPct val="100000"/>
              </a:lnSpc>
              <a:spcBef>
                <a:spcPts val="120"/>
              </a:spcBef>
            </a:pPr>
            <a:fld id="{81D60167-4931-47E6-BA6A-407CBD079E47}" type="slidenum">
              <a:rPr spc="5" dirty="0"/>
              <a:t>‹#›</a:t>
            </a:fld>
            <a:endParaRPr spc="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19184" y="6254024"/>
            <a:ext cx="284703" cy="6397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540000" y="4653046"/>
            <a:ext cx="1533428" cy="153241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457200" y="1240587"/>
            <a:ext cx="5374640" cy="192873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NZ" sz="4150" spc="100" dirty="0">
                <a:solidFill>
                  <a:srgbClr val="009A66"/>
                </a:solidFill>
              </a:rPr>
              <a:t>ENVIRONMENTAL CHOICE NEW ZEALAND</a:t>
            </a:r>
            <a:endParaRPr sz="4150" dirty="0"/>
          </a:p>
        </p:txBody>
      </p:sp>
      <p:sp>
        <p:nvSpPr>
          <p:cNvPr id="6" name="object 6"/>
          <p:cNvSpPr/>
          <p:nvPr/>
        </p:nvSpPr>
        <p:spPr>
          <a:xfrm>
            <a:off x="6416992" y="0"/>
            <a:ext cx="2727007" cy="685800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6264" y="6544966"/>
            <a:ext cx="9525" cy="22860"/>
          </a:xfrm>
          <a:custGeom>
            <a:avLst/>
            <a:gdLst/>
            <a:ahLst/>
            <a:cxnLst/>
            <a:rect l="l" t="t" r="r" b="b"/>
            <a:pathLst>
              <a:path w="9525" h="22859">
                <a:moveTo>
                  <a:pt x="5156" y="6680"/>
                </a:moveTo>
                <a:lnTo>
                  <a:pt x="2400" y="6680"/>
                </a:lnTo>
                <a:lnTo>
                  <a:pt x="2400" y="18389"/>
                </a:lnTo>
                <a:lnTo>
                  <a:pt x="2717" y="19951"/>
                </a:lnTo>
                <a:lnTo>
                  <a:pt x="4165" y="21780"/>
                </a:lnTo>
                <a:lnTo>
                  <a:pt x="5219" y="22288"/>
                </a:lnTo>
                <a:lnTo>
                  <a:pt x="7619" y="22288"/>
                </a:lnTo>
                <a:lnTo>
                  <a:pt x="8483" y="22072"/>
                </a:lnTo>
                <a:lnTo>
                  <a:pt x="9029" y="21856"/>
                </a:lnTo>
                <a:lnTo>
                  <a:pt x="8913" y="19621"/>
                </a:lnTo>
                <a:lnTo>
                  <a:pt x="5702" y="19621"/>
                </a:lnTo>
                <a:lnTo>
                  <a:pt x="5156" y="18389"/>
                </a:lnTo>
                <a:lnTo>
                  <a:pt x="5156" y="6680"/>
                </a:lnTo>
                <a:close/>
              </a:path>
              <a:path w="9525" h="22859">
                <a:moveTo>
                  <a:pt x="8902" y="19405"/>
                </a:moveTo>
                <a:lnTo>
                  <a:pt x="8483" y="19557"/>
                </a:lnTo>
                <a:lnTo>
                  <a:pt x="8039" y="19621"/>
                </a:lnTo>
                <a:lnTo>
                  <a:pt x="8913" y="19621"/>
                </a:lnTo>
                <a:lnTo>
                  <a:pt x="8902" y="19405"/>
                </a:lnTo>
                <a:close/>
              </a:path>
              <a:path w="9525" h="22859">
                <a:moveTo>
                  <a:pt x="9194" y="4229"/>
                </a:moveTo>
                <a:lnTo>
                  <a:pt x="0" y="4229"/>
                </a:lnTo>
                <a:lnTo>
                  <a:pt x="0" y="6680"/>
                </a:lnTo>
                <a:lnTo>
                  <a:pt x="9194" y="6680"/>
                </a:lnTo>
                <a:lnTo>
                  <a:pt x="9194" y="4229"/>
                </a:lnTo>
                <a:close/>
              </a:path>
              <a:path w="9525" h="22859">
                <a:moveTo>
                  <a:pt x="5156" y="0"/>
                </a:moveTo>
                <a:lnTo>
                  <a:pt x="2400" y="990"/>
                </a:lnTo>
                <a:lnTo>
                  <a:pt x="2400" y="4229"/>
                </a:lnTo>
                <a:lnTo>
                  <a:pt x="5156" y="4229"/>
                </a:lnTo>
                <a:lnTo>
                  <a:pt x="515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646746" y="6542274"/>
            <a:ext cx="16510" cy="24765"/>
          </a:xfrm>
          <a:custGeom>
            <a:avLst/>
            <a:gdLst/>
            <a:ahLst/>
            <a:cxnLst/>
            <a:rect l="l" t="t" r="r" b="b"/>
            <a:pathLst>
              <a:path w="16509" h="24765">
                <a:moveTo>
                  <a:pt x="9398" y="2692"/>
                </a:moveTo>
                <a:lnTo>
                  <a:pt x="6578" y="2692"/>
                </a:lnTo>
                <a:lnTo>
                  <a:pt x="6578" y="24574"/>
                </a:lnTo>
                <a:lnTo>
                  <a:pt x="9398" y="24574"/>
                </a:lnTo>
                <a:lnTo>
                  <a:pt x="9398" y="2692"/>
                </a:lnTo>
                <a:close/>
              </a:path>
              <a:path w="16509" h="24765">
                <a:moveTo>
                  <a:pt x="16002" y="0"/>
                </a:moveTo>
                <a:lnTo>
                  <a:pt x="0" y="0"/>
                </a:lnTo>
                <a:lnTo>
                  <a:pt x="0" y="2692"/>
                </a:lnTo>
                <a:lnTo>
                  <a:pt x="16002" y="2692"/>
                </a:lnTo>
                <a:lnTo>
                  <a:pt x="160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66440" y="6542274"/>
            <a:ext cx="22225" cy="24765"/>
          </a:xfrm>
          <a:custGeom>
            <a:avLst/>
            <a:gdLst/>
            <a:ahLst/>
            <a:cxnLst/>
            <a:rect l="l" t="t" r="r" b="b"/>
            <a:pathLst>
              <a:path w="22225" h="24765">
                <a:moveTo>
                  <a:pt x="5067" y="0"/>
                </a:moveTo>
                <a:lnTo>
                  <a:pt x="1511" y="0"/>
                </a:lnTo>
                <a:lnTo>
                  <a:pt x="0" y="24574"/>
                </a:lnTo>
                <a:lnTo>
                  <a:pt x="2666" y="24574"/>
                </a:lnTo>
                <a:lnTo>
                  <a:pt x="3428" y="10312"/>
                </a:lnTo>
                <a:lnTo>
                  <a:pt x="3597" y="6083"/>
                </a:lnTo>
                <a:lnTo>
                  <a:pt x="3657" y="3162"/>
                </a:lnTo>
                <a:lnTo>
                  <a:pt x="6047" y="3162"/>
                </a:lnTo>
                <a:lnTo>
                  <a:pt x="5067" y="0"/>
                </a:lnTo>
                <a:close/>
              </a:path>
              <a:path w="22225" h="24765">
                <a:moveTo>
                  <a:pt x="20888" y="3162"/>
                </a:moveTo>
                <a:lnTo>
                  <a:pt x="18440" y="3162"/>
                </a:lnTo>
                <a:lnTo>
                  <a:pt x="18442" y="6235"/>
                </a:lnTo>
                <a:lnTo>
                  <a:pt x="19303" y="24574"/>
                </a:lnTo>
                <a:lnTo>
                  <a:pt x="22072" y="24574"/>
                </a:lnTo>
                <a:lnTo>
                  <a:pt x="20888" y="3162"/>
                </a:lnTo>
                <a:close/>
              </a:path>
              <a:path w="22225" h="24765">
                <a:moveTo>
                  <a:pt x="6047" y="3162"/>
                </a:moveTo>
                <a:lnTo>
                  <a:pt x="3721" y="3162"/>
                </a:lnTo>
                <a:lnTo>
                  <a:pt x="4371" y="6235"/>
                </a:lnTo>
                <a:lnTo>
                  <a:pt x="5168" y="9220"/>
                </a:lnTo>
                <a:lnTo>
                  <a:pt x="9715" y="24434"/>
                </a:lnTo>
                <a:lnTo>
                  <a:pt x="11836" y="24434"/>
                </a:lnTo>
                <a:lnTo>
                  <a:pt x="13202" y="20167"/>
                </a:lnTo>
                <a:lnTo>
                  <a:pt x="10934" y="20167"/>
                </a:lnTo>
                <a:lnTo>
                  <a:pt x="10363" y="17614"/>
                </a:lnTo>
                <a:lnTo>
                  <a:pt x="9651" y="14909"/>
                </a:lnTo>
                <a:lnTo>
                  <a:pt x="8750" y="11887"/>
                </a:lnTo>
                <a:lnTo>
                  <a:pt x="6047" y="3162"/>
                </a:lnTo>
                <a:close/>
              </a:path>
              <a:path w="22225" h="24765">
                <a:moveTo>
                  <a:pt x="20713" y="0"/>
                </a:moveTo>
                <a:lnTo>
                  <a:pt x="17157" y="0"/>
                </a:lnTo>
                <a:lnTo>
                  <a:pt x="13309" y="11887"/>
                </a:lnTo>
                <a:lnTo>
                  <a:pt x="12344" y="14986"/>
                </a:lnTo>
                <a:lnTo>
                  <a:pt x="11582" y="17691"/>
                </a:lnTo>
                <a:lnTo>
                  <a:pt x="10998" y="20167"/>
                </a:lnTo>
                <a:lnTo>
                  <a:pt x="13202" y="20167"/>
                </a:lnTo>
                <a:lnTo>
                  <a:pt x="16738" y="9118"/>
                </a:lnTo>
                <a:lnTo>
                  <a:pt x="18376" y="3162"/>
                </a:lnTo>
                <a:lnTo>
                  <a:pt x="20888" y="3162"/>
                </a:lnTo>
                <a:lnTo>
                  <a:pt x="2071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06100" y="5906707"/>
            <a:ext cx="608418" cy="6079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27300" y="446406"/>
            <a:ext cx="5873500" cy="1132169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90"/>
              </a:spcBef>
            </a:pPr>
            <a:r>
              <a:rPr lang="en-NZ" spc="125" dirty="0">
                <a:solidFill>
                  <a:srgbClr val="009A66"/>
                </a:solidFill>
              </a:rPr>
              <a:t>ENVIRONMENTAL CHOICE NEW ZEALAND</a:t>
            </a:r>
            <a:endParaRPr spc="160" dirty="0">
              <a:solidFill>
                <a:srgbClr val="009A66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5008" y="1884790"/>
            <a:ext cx="8186027" cy="4133824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355600" marR="508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200" spc="15" dirty="0">
                <a:solidFill>
                  <a:srgbClr val="009A66"/>
                </a:solidFill>
                <a:latin typeface="DIN-Medium"/>
                <a:cs typeface="DIN-Medium"/>
              </a:rPr>
              <a:t>Owned by the Ministry for the Environment</a:t>
            </a:r>
          </a:p>
          <a:p>
            <a:pPr marL="355600" marR="508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200" spc="15" dirty="0">
                <a:solidFill>
                  <a:srgbClr val="009A66"/>
                </a:solidFill>
                <a:latin typeface="DIN-Medium"/>
                <a:cs typeface="DIN-Medium"/>
              </a:rPr>
              <a:t>Launched in 1992</a:t>
            </a:r>
          </a:p>
          <a:p>
            <a:pPr marL="355600" marR="508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200" spc="15" dirty="0">
                <a:solidFill>
                  <a:srgbClr val="009A66"/>
                </a:solidFill>
                <a:latin typeface="DIN-Medium"/>
                <a:cs typeface="DIN-Medium"/>
              </a:rPr>
              <a:t>New Zealand’s only Type I ecolabel</a:t>
            </a:r>
          </a:p>
          <a:p>
            <a:pPr marL="355600" marR="508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200" spc="15" dirty="0">
                <a:solidFill>
                  <a:srgbClr val="009A66"/>
                </a:solidFill>
                <a:latin typeface="DIN-Medium"/>
                <a:cs typeface="DIN-Medium"/>
              </a:rPr>
              <a:t>Member of the Global Ecolabelling Network (GEN)</a:t>
            </a:r>
          </a:p>
          <a:p>
            <a:pPr marL="355600" marR="508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200" spc="15" dirty="0">
                <a:solidFill>
                  <a:srgbClr val="009A66"/>
                </a:solidFill>
                <a:latin typeface="DIN-Medium"/>
                <a:cs typeface="DIN-Medium"/>
              </a:rPr>
              <a:t>New Zealand focus</a:t>
            </a:r>
          </a:p>
          <a:p>
            <a:pPr marL="355600" marR="508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200" spc="15" dirty="0">
                <a:solidFill>
                  <a:srgbClr val="009A66"/>
                </a:solidFill>
                <a:latin typeface="DIN-Medium"/>
                <a:cs typeface="DIN-Medium"/>
              </a:rPr>
              <a:t>29 licence categories</a:t>
            </a:r>
          </a:p>
          <a:p>
            <a:pPr marL="355600" marR="508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NZ" sz="2200" spc="15" dirty="0">
                <a:solidFill>
                  <a:srgbClr val="009A66"/>
                </a:solidFill>
                <a:latin typeface="DIN-Medium"/>
                <a:cs typeface="DIN-Medium"/>
              </a:rPr>
              <a:t>51 customers, over 1600 </a:t>
            </a:r>
            <a:br>
              <a:rPr lang="en-NZ" sz="2200" spc="15" dirty="0">
                <a:solidFill>
                  <a:srgbClr val="009A66"/>
                </a:solidFill>
                <a:latin typeface="DIN-Medium"/>
                <a:cs typeface="DIN-Medium"/>
              </a:rPr>
            </a:br>
            <a:r>
              <a:rPr lang="en-NZ" sz="2200" spc="15" dirty="0">
                <a:solidFill>
                  <a:srgbClr val="009A66"/>
                </a:solidFill>
                <a:latin typeface="DIN-Medium"/>
                <a:cs typeface="DIN-Medium"/>
              </a:rPr>
              <a:t>licensed products and services</a:t>
            </a:r>
          </a:p>
          <a:p>
            <a:pPr marL="12700" marR="5080">
              <a:spcBef>
                <a:spcPts val="600"/>
              </a:spcBef>
              <a:spcAft>
                <a:spcPts val="600"/>
              </a:spcAft>
            </a:pPr>
            <a:endParaRPr sz="2200" dirty="0">
              <a:latin typeface="DIN-Medium"/>
              <a:cs typeface="DIN-Medium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084390" y="6377985"/>
            <a:ext cx="3636645" cy="0"/>
          </a:xfrm>
          <a:custGeom>
            <a:avLst/>
            <a:gdLst/>
            <a:ahLst/>
            <a:cxnLst/>
            <a:rect l="l" t="t" r="r" b="b"/>
            <a:pathLst>
              <a:path w="3636645">
                <a:moveTo>
                  <a:pt x="0" y="0"/>
                </a:moveTo>
                <a:lnTo>
                  <a:pt x="3636606" y="0"/>
                </a:lnTo>
              </a:path>
            </a:pathLst>
          </a:custGeom>
          <a:ln w="64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8556119" y="6474738"/>
            <a:ext cx="97790" cy="111125"/>
          </a:xfrm>
          <a:prstGeom prst="rect">
            <a:avLst/>
          </a:prstGeom>
        </p:spPr>
        <p:txBody>
          <a:bodyPr vert="horz" wrap="square" lIns="0" tIns="254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20"/>
              </a:spcBef>
            </a:pPr>
            <a:r>
              <a:rPr sz="700" spc="5" dirty="0">
                <a:solidFill>
                  <a:srgbClr val="009A66"/>
                </a:solidFill>
                <a:latin typeface="DIN-Medium"/>
                <a:cs typeface="DIN-Medium"/>
              </a:rPr>
              <a:t>03</a:t>
            </a:r>
            <a:endParaRPr sz="700">
              <a:latin typeface="DIN-Medium"/>
              <a:cs typeface="DIN-Medium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543419" y="6462038"/>
            <a:ext cx="123189" cy="136525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700" spc="5" dirty="0">
                <a:solidFill>
                  <a:srgbClr val="FFFFFF"/>
                </a:solidFill>
                <a:latin typeface="DIN-Medium"/>
                <a:cs typeface="DIN-Medium"/>
              </a:rPr>
              <a:t>03</a:t>
            </a:r>
            <a:endParaRPr sz="700">
              <a:latin typeface="DIN-Medium"/>
              <a:cs typeface="DIN-Medium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30" dirty="0">
                <a:solidFill>
                  <a:srgbClr val="009A66"/>
                </a:solidFill>
              </a:rPr>
              <a:t>ENVIRONMENTAL CHOICE NEW</a:t>
            </a:r>
            <a:r>
              <a:rPr spc="55" dirty="0">
                <a:solidFill>
                  <a:srgbClr val="009A66"/>
                </a:solidFill>
              </a:rPr>
              <a:t> </a:t>
            </a:r>
            <a:r>
              <a:rPr spc="35" dirty="0">
                <a:solidFill>
                  <a:srgbClr val="009A66"/>
                </a:solidFill>
              </a:rPr>
              <a:t>ZEALAND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B7C75BB-2A2C-4B17-893E-5DE3BBB9216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4092" y="3886212"/>
            <a:ext cx="3792394" cy="247907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>
            <a:extLst>
              <a:ext uri="{FF2B5EF4-FFF2-40B4-BE49-F238E27FC236}">
                <a16:creationId xmlns:a16="http://schemas.microsoft.com/office/drawing/2014/main" id="{4309332A-4164-432E-B787-8A835D89D77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0" t="6813" r="10118" b="37411"/>
          <a:stretch/>
        </p:blipFill>
        <p:spPr>
          <a:xfrm>
            <a:off x="3385833" y="1900156"/>
            <a:ext cx="2339192" cy="234650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684F1BD2-4A38-4493-B511-86A3853B0FD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06" y="2327261"/>
            <a:ext cx="9180352" cy="4534006"/>
          </a:xfrm>
          <a:prstGeom prst="rect">
            <a:avLst/>
          </a:prstGeom>
        </p:spPr>
      </p:pic>
      <p:sp>
        <p:nvSpPr>
          <p:cNvPr id="2" name="object 2"/>
          <p:cNvSpPr/>
          <p:nvPr/>
        </p:nvSpPr>
        <p:spPr>
          <a:xfrm>
            <a:off x="626264" y="6544966"/>
            <a:ext cx="9525" cy="22860"/>
          </a:xfrm>
          <a:custGeom>
            <a:avLst/>
            <a:gdLst/>
            <a:ahLst/>
            <a:cxnLst/>
            <a:rect l="l" t="t" r="r" b="b"/>
            <a:pathLst>
              <a:path w="9525" h="22859">
                <a:moveTo>
                  <a:pt x="5156" y="6680"/>
                </a:moveTo>
                <a:lnTo>
                  <a:pt x="2400" y="6680"/>
                </a:lnTo>
                <a:lnTo>
                  <a:pt x="2400" y="18389"/>
                </a:lnTo>
                <a:lnTo>
                  <a:pt x="2717" y="19951"/>
                </a:lnTo>
                <a:lnTo>
                  <a:pt x="4165" y="21780"/>
                </a:lnTo>
                <a:lnTo>
                  <a:pt x="5219" y="22288"/>
                </a:lnTo>
                <a:lnTo>
                  <a:pt x="7619" y="22288"/>
                </a:lnTo>
                <a:lnTo>
                  <a:pt x="8483" y="22072"/>
                </a:lnTo>
                <a:lnTo>
                  <a:pt x="9029" y="21856"/>
                </a:lnTo>
                <a:lnTo>
                  <a:pt x="8913" y="19621"/>
                </a:lnTo>
                <a:lnTo>
                  <a:pt x="5702" y="19621"/>
                </a:lnTo>
                <a:lnTo>
                  <a:pt x="5156" y="18389"/>
                </a:lnTo>
                <a:lnTo>
                  <a:pt x="5156" y="6680"/>
                </a:lnTo>
                <a:close/>
              </a:path>
              <a:path w="9525" h="22859">
                <a:moveTo>
                  <a:pt x="8902" y="19405"/>
                </a:moveTo>
                <a:lnTo>
                  <a:pt x="8483" y="19557"/>
                </a:lnTo>
                <a:lnTo>
                  <a:pt x="8039" y="19621"/>
                </a:lnTo>
                <a:lnTo>
                  <a:pt x="8913" y="19621"/>
                </a:lnTo>
                <a:lnTo>
                  <a:pt x="8902" y="19405"/>
                </a:lnTo>
                <a:close/>
              </a:path>
              <a:path w="9525" h="22859">
                <a:moveTo>
                  <a:pt x="9194" y="4229"/>
                </a:moveTo>
                <a:lnTo>
                  <a:pt x="0" y="4229"/>
                </a:lnTo>
                <a:lnTo>
                  <a:pt x="0" y="6680"/>
                </a:lnTo>
                <a:lnTo>
                  <a:pt x="9194" y="6680"/>
                </a:lnTo>
                <a:lnTo>
                  <a:pt x="9194" y="4229"/>
                </a:lnTo>
                <a:close/>
              </a:path>
              <a:path w="9525" h="22859">
                <a:moveTo>
                  <a:pt x="5156" y="0"/>
                </a:moveTo>
                <a:lnTo>
                  <a:pt x="2400" y="990"/>
                </a:lnTo>
                <a:lnTo>
                  <a:pt x="2400" y="4229"/>
                </a:lnTo>
                <a:lnTo>
                  <a:pt x="5156" y="4229"/>
                </a:lnTo>
                <a:lnTo>
                  <a:pt x="515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46746" y="6542274"/>
            <a:ext cx="16510" cy="24765"/>
          </a:xfrm>
          <a:custGeom>
            <a:avLst/>
            <a:gdLst/>
            <a:ahLst/>
            <a:cxnLst/>
            <a:rect l="l" t="t" r="r" b="b"/>
            <a:pathLst>
              <a:path w="16509" h="24765">
                <a:moveTo>
                  <a:pt x="9398" y="2692"/>
                </a:moveTo>
                <a:lnTo>
                  <a:pt x="6578" y="2692"/>
                </a:lnTo>
                <a:lnTo>
                  <a:pt x="6578" y="24574"/>
                </a:lnTo>
                <a:lnTo>
                  <a:pt x="9398" y="24574"/>
                </a:lnTo>
                <a:lnTo>
                  <a:pt x="9398" y="2692"/>
                </a:lnTo>
                <a:close/>
              </a:path>
              <a:path w="16509" h="24765">
                <a:moveTo>
                  <a:pt x="16002" y="0"/>
                </a:moveTo>
                <a:lnTo>
                  <a:pt x="0" y="0"/>
                </a:lnTo>
                <a:lnTo>
                  <a:pt x="0" y="2692"/>
                </a:lnTo>
                <a:lnTo>
                  <a:pt x="16002" y="2692"/>
                </a:lnTo>
                <a:lnTo>
                  <a:pt x="160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66440" y="6542274"/>
            <a:ext cx="22225" cy="24765"/>
          </a:xfrm>
          <a:custGeom>
            <a:avLst/>
            <a:gdLst/>
            <a:ahLst/>
            <a:cxnLst/>
            <a:rect l="l" t="t" r="r" b="b"/>
            <a:pathLst>
              <a:path w="22225" h="24765">
                <a:moveTo>
                  <a:pt x="5067" y="0"/>
                </a:moveTo>
                <a:lnTo>
                  <a:pt x="1511" y="0"/>
                </a:lnTo>
                <a:lnTo>
                  <a:pt x="0" y="24574"/>
                </a:lnTo>
                <a:lnTo>
                  <a:pt x="2666" y="24574"/>
                </a:lnTo>
                <a:lnTo>
                  <a:pt x="3428" y="10312"/>
                </a:lnTo>
                <a:lnTo>
                  <a:pt x="3597" y="6083"/>
                </a:lnTo>
                <a:lnTo>
                  <a:pt x="3657" y="3162"/>
                </a:lnTo>
                <a:lnTo>
                  <a:pt x="6047" y="3162"/>
                </a:lnTo>
                <a:lnTo>
                  <a:pt x="5067" y="0"/>
                </a:lnTo>
                <a:close/>
              </a:path>
              <a:path w="22225" h="24765">
                <a:moveTo>
                  <a:pt x="20888" y="3162"/>
                </a:moveTo>
                <a:lnTo>
                  <a:pt x="18440" y="3162"/>
                </a:lnTo>
                <a:lnTo>
                  <a:pt x="18442" y="6235"/>
                </a:lnTo>
                <a:lnTo>
                  <a:pt x="19303" y="24574"/>
                </a:lnTo>
                <a:lnTo>
                  <a:pt x="22072" y="24574"/>
                </a:lnTo>
                <a:lnTo>
                  <a:pt x="20888" y="3162"/>
                </a:lnTo>
                <a:close/>
              </a:path>
              <a:path w="22225" h="24765">
                <a:moveTo>
                  <a:pt x="6047" y="3162"/>
                </a:moveTo>
                <a:lnTo>
                  <a:pt x="3721" y="3162"/>
                </a:lnTo>
                <a:lnTo>
                  <a:pt x="4371" y="6235"/>
                </a:lnTo>
                <a:lnTo>
                  <a:pt x="5168" y="9220"/>
                </a:lnTo>
                <a:lnTo>
                  <a:pt x="9715" y="24434"/>
                </a:lnTo>
                <a:lnTo>
                  <a:pt x="11836" y="24434"/>
                </a:lnTo>
                <a:lnTo>
                  <a:pt x="13202" y="20167"/>
                </a:lnTo>
                <a:lnTo>
                  <a:pt x="10934" y="20167"/>
                </a:lnTo>
                <a:lnTo>
                  <a:pt x="10363" y="17614"/>
                </a:lnTo>
                <a:lnTo>
                  <a:pt x="9651" y="14909"/>
                </a:lnTo>
                <a:lnTo>
                  <a:pt x="8750" y="11887"/>
                </a:lnTo>
                <a:lnTo>
                  <a:pt x="6047" y="3162"/>
                </a:lnTo>
                <a:close/>
              </a:path>
              <a:path w="22225" h="24765">
                <a:moveTo>
                  <a:pt x="20713" y="0"/>
                </a:moveTo>
                <a:lnTo>
                  <a:pt x="17157" y="0"/>
                </a:lnTo>
                <a:lnTo>
                  <a:pt x="13309" y="11887"/>
                </a:lnTo>
                <a:lnTo>
                  <a:pt x="12344" y="14986"/>
                </a:lnTo>
                <a:lnTo>
                  <a:pt x="11582" y="17691"/>
                </a:lnTo>
                <a:lnTo>
                  <a:pt x="10998" y="20167"/>
                </a:lnTo>
                <a:lnTo>
                  <a:pt x="13202" y="20167"/>
                </a:lnTo>
                <a:lnTo>
                  <a:pt x="16738" y="9118"/>
                </a:lnTo>
                <a:lnTo>
                  <a:pt x="18376" y="3162"/>
                </a:lnTo>
                <a:lnTo>
                  <a:pt x="20888" y="3162"/>
                </a:lnTo>
                <a:lnTo>
                  <a:pt x="2071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499145" y="3419310"/>
            <a:ext cx="2673100" cy="49205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ctr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Independent, third party verified</a:t>
            </a:r>
          </a:p>
        </p:txBody>
      </p:sp>
      <p:sp>
        <p:nvSpPr>
          <p:cNvPr id="51" name="object 7">
            <a:extLst>
              <a:ext uri="{FF2B5EF4-FFF2-40B4-BE49-F238E27FC236}">
                <a16:creationId xmlns:a16="http://schemas.microsoft.com/office/drawing/2014/main" id="{35F0C39A-510C-43C5-A849-EFC4CAB47949}"/>
              </a:ext>
            </a:extLst>
          </p:cNvPr>
          <p:cNvSpPr txBox="1"/>
          <p:nvPr/>
        </p:nvSpPr>
        <p:spPr>
          <a:xfrm>
            <a:off x="6694645" y="4397922"/>
            <a:ext cx="2030925" cy="2409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ctr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Multiple criteria</a:t>
            </a:r>
          </a:p>
        </p:txBody>
      </p:sp>
      <p:sp>
        <p:nvSpPr>
          <p:cNvPr id="52" name="object 7">
            <a:extLst>
              <a:ext uri="{FF2B5EF4-FFF2-40B4-BE49-F238E27FC236}">
                <a16:creationId xmlns:a16="http://schemas.microsoft.com/office/drawing/2014/main" id="{36378C73-B47C-4BFB-94F1-96A4F616CD3D}"/>
              </a:ext>
            </a:extLst>
          </p:cNvPr>
          <p:cNvSpPr txBox="1"/>
          <p:nvPr/>
        </p:nvSpPr>
        <p:spPr>
          <a:xfrm>
            <a:off x="5174890" y="751179"/>
            <a:ext cx="2673100" cy="2409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l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Voluntary</a:t>
            </a:r>
          </a:p>
        </p:txBody>
      </p:sp>
      <p:sp>
        <p:nvSpPr>
          <p:cNvPr id="53" name="object 7">
            <a:extLst>
              <a:ext uri="{FF2B5EF4-FFF2-40B4-BE49-F238E27FC236}">
                <a16:creationId xmlns:a16="http://schemas.microsoft.com/office/drawing/2014/main" id="{83691466-899D-417F-8D1E-B5082ED39852}"/>
              </a:ext>
            </a:extLst>
          </p:cNvPr>
          <p:cNvSpPr txBox="1"/>
          <p:nvPr/>
        </p:nvSpPr>
        <p:spPr>
          <a:xfrm>
            <a:off x="6124423" y="1350538"/>
            <a:ext cx="2673100" cy="2409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l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Life-cycle approach</a:t>
            </a:r>
          </a:p>
        </p:txBody>
      </p:sp>
      <p:sp>
        <p:nvSpPr>
          <p:cNvPr id="54" name="object 7">
            <a:extLst>
              <a:ext uri="{FF2B5EF4-FFF2-40B4-BE49-F238E27FC236}">
                <a16:creationId xmlns:a16="http://schemas.microsoft.com/office/drawing/2014/main" id="{3F94680D-1FA8-41D8-B56A-F91CAB064528}"/>
              </a:ext>
            </a:extLst>
          </p:cNvPr>
          <p:cNvSpPr txBox="1"/>
          <p:nvPr/>
        </p:nvSpPr>
        <p:spPr>
          <a:xfrm>
            <a:off x="6841429" y="2203416"/>
            <a:ext cx="2286000" cy="74321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l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Indicates environmental preferability</a:t>
            </a:r>
          </a:p>
        </p:txBody>
      </p:sp>
      <p:sp>
        <p:nvSpPr>
          <p:cNvPr id="56" name="object 7">
            <a:extLst>
              <a:ext uri="{FF2B5EF4-FFF2-40B4-BE49-F238E27FC236}">
                <a16:creationId xmlns:a16="http://schemas.microsoft.com/office/drawing/2014/main" id="{13BB437B-BCDA-43E5-BBD0-B705D85949A6}"/>
              </a:ext>
            </a:extLst>
          </p:cNvPr>
          <p:cNvSpPr txBox="1"/>
          <p:nvPr/>
        </p:nvSpPr>
        <p:spPr>
          <a:xfrm>
            <a:off x="1433892" y="4405115"/>
            <a:ext cx="1937557" cy="49205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ctr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Scientifically defensible</a:t>
            </a:r>
          </a:p>
        </p:txBody>
      </p:sp>
      <p:sp>
        <p:nvSpPr>
          <p:cNvPr id="57" name="object 7">
            <a:extLst>
              <a:ext uri="{FF2B5EF4-FFF2-40B4-BE49-F238E27FC236}">
                <a16:creationId xmlns:a16="http://schemas.microsoft.com/office/drawing/2014/main" id="{0C1057A5-456E-4CC0-91A2-E83A9B3B2E08}"/>
              </a:ext>
            </a:extLst>
          </p:cNvPr>
          <p:cNvSpPr txBox="1"/>
          <p:nvPr/>
        </p:nvSpPr>
        <p:spPr>
          <a:xfrm>
            <a:off x="3540018" y="282438"/>
            <a:ext cx="1902903" cy="49205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ctr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Complies with ISO14024</a:t>
            </a:r>
          </a:p>
        </p:txBody>
      </p:sp>
      <p:sp>
        <p:nvSpPr>
          <p:cNvPr id="58" name="object 7">
            <a:extLst>
              <a:ext uri="{FF2B5EF4-FFF2-40B4-BE49-F238E27FC236}">
                <a16:creationId xmlns:a16="http://schemas.microsoft.com/office/drawing/2014/main" id="{33B90DF3-0445-4427-9096-2E53ECE2DC25}"/>
              </a:ext>
            </a:extLst>
          </p:cNvPr>
          <p:cNvSpPr txBox="1"/>
          <p:nvPr/>
        </p:nvSpPr>
        <p:spPr>
          <a:xfrm>
            <a:off x="709778" y="3377206"/>
            <a:ext cx="1937557" cy="49205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ctr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Fitness for purpose</a:t>
            </a:r>
          </a:p>
        </p:txBody>
      </p:sp>
      <p:sp>
        <p:nvSpPr>
          <p:cNvPr id="59" name="object 7">
            <a:extLst>
              <a:ext uri="{FF2B5EF4-FFF2-40B4-BE49-F238E27FC236}">
                <a16:creationId xmlns:a16="http://schemas.microsoft.com/office/drawing/2014/main" id="{DF508B24-C017-4F69-AD98-B0CFBD6A5D31}"/>
              </a:ext>
            </a:extLst>
          </p:cNvPr>
          <p:cNvSpPr txBox="1"/>
          <p:nvPr/>
        </p:nvSpPr>
        <p:spPr>
          <a:xfrm>
            <a:off x="946881" y="2680208"/>
            <a:ext cx="1937557" cy="240900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ctr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Transparent</a:t>
            </a:r>
          </a:p>
        </p:txBody>
      </p:sp>
      <p:sp>
        <p:nvSpPr>
          <p:cNvPr id="60" name="object 7">
            <a:extLst>
              <a:ext uri="{FF2B5EF4-FFF2-40B4-BE49-F238E27FC236}">
                <a16:creationId xmlns:a16="http://schemas.microsoft.com/office/drawing/2014/main" id="{709F939D-89A3-451C-8597-12D4742046AB}"/>
              </a:ext>
            </a:extLst>
          </p:cNvPr>
          <p:cNvSpPr txBox="1"/>
          <p:nvPr/>
        </p:nvSpPr>
        <p:spPr>
          <a:xfrm>
            <a:off x="543276" y="1535693"/>
            <a:ext cx="2759093" cy="49205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ctr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Encourages continuous improvement</a:t>
            </a:r>
          </a:p>
        </p:txBody>
      </p:sp>
      <p:sp>
        <p:nvSpPr>
          <p:cNvPr id="61" name="object 7">
            <a:extLst>
              <a:ext uri="{FF2B5EF4-FFF2-40B4-BE49-F238E27FC236}">
                <a16:creationId xmlns:a16="http://schemas.microsoft.com/office/drawing/2014/main" id="{58153128-AE2C-42AD-973E-A2AB90638D2B}"/>
              </a:ext>
            </a:extLst>
          </p:cNvPr>
          <p:cNvSpPr txBox="1"/>
          <p:nvPr/>
        </p:nvSpPr>
        <p:spPr>
          <a:xfrm>
            <a:off x="1538490" y="709543"/>
            <a:ext cx="2547157" cy="492058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12700" marR="500380" lvl="0" indent="0" algn="ctr" defTabSz="914400" rtl="0" eaLnBrk="1" fontAlgn="auto" latinLnBrk="0" hangingPunct="1">
              <a:lnSpc>
                <a:spcPct val="101600"/>
              </a:lnSpc>
              <a:spcBef>
                <a:spcPts val="7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6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Free from undue influence</a:t>
            </a:r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2DBF6D9-F990-426F-93C0-6B970F10A057}"/>
              </a:ext>
            </a:extLst>
          </p:cNvPr>
          <p:cNvCxnSpPr>
            <a:cxnSpLocks/>
          </p:cNvCxnSpPr>
          <p:nvPr/>
        </p:nvCxnSpPr>
        <p:spPr>
          <a:xfrm>
            <a:off x="4267200" y="943321"/>
            <a:ext cx="0" cy="817671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C22FB688-E838-471C-B269-751BA6DD10C8}"/>
              </a:ext>
            </a:extLst>
          </p:cNvPr>
          <p:cNvCxnSpPr>
            <a:cxnSpLocks/>
          </p:cNvCxnSpPr>
          <p:nvPr/>
        </p:nvCxnSpPr>
        <p:spPr>
          <a:xfrm flipH="1">
            <a:off x="5033657" y="1115817"/>
            <a:ext cx="472619" cy="812532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271BB459-C362-4146-9871-6428402BBBEE}"/>
              </a:ext>
            </a:extLst>
          </p:cNvPr>
          <p:cNvCxnSpPr>
            <a:cxnSpLocks/>
          </p:cNvCxnSpPr>
          <p:nvPr/>
        </p:nvCxnSpPr>
        <p:spPr>
          <a:xfrm flipH="1">
            <a:off x="5305589" y="1720673"/>
            <a:ext cx="1245878" cy="734838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D63C563B-0EEB-4450-BD74-940D8C429D57}"/>
              </a:ext>
            </a:extLst>
          </p:cNvPr>
          <p:cNvCxnSpPr>
            <a:cxnSpLocks/>
          </p:cNvCxnSpPr>
          <p:nvPr/>
        </p:nvCxnSpPr>
        <p:spPr>
          <a:xfrm>
            <a:off x="3098713" y="1269514"/>
            <a:ext cx="612920" cy="658835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>
            <a:extLst>
              <a:ext uri="{FF2B5EF4-FFF2-40B4-BE49-F238E27FC236}">
                <a16:creationId xmlns:a16="http://schemas.microsoft.com/office/drawing/2014/main" id="{CC8D7D8A-55E8-4297-970B-4B6A142A24B9}"/>
              </a:ext>
            </a:extLst>
          </p:cNvPr>
          <p:cNvCxnSpPr>
            <a:cxnSpLocks/>
          </p:cNvCxnSpPr>
          <p:nvPr/>
        </p:nvCxnSpPr>
        <p:spPr>
          <a:xfrm>
            <a:off x="2611713" y="1986643"/>
            <a:ext cx="690656" cy="397322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271F4AD3-A82B-424A-A500-BEC41381FF98}"/>
              </a:ext>
            </a:extLst>
          </p:cNvPr>
          <p:cNvCxnSpPr>
            <a:cxnSpLocks/>
          </p:cNvCxnSpPr>
          <p:nvPr/>
        </p:nvCxnSpPr>
        <p:spPr>
          <a:xfrm>
            <a:off x="2457478" y="2832154"/>
            <a:ext cx="741704" cy="0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34B771A-E660-4369-BA34-6007B842633B}"/>
              </a:ext>
            </a:extLst>
          </p:cNvPr>
          <p:cNvCxnSpPr>
            <a:cxnSpLocks/>
          </p:cNvCxnSpPr>
          <p:nvPr/>
        </p:nvCxnSpPr>
        <p:spPr>
          <a:xfrm flipH="1">
            <a:off x="2104695" y="3412356"/>
            <a:ext cx="1316760" cy="205087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302796BF-4306-48A5-A195-7F986F514B44}"/>
              </a:ext>
            </a:extLst>
          </p:cNvPr>
          <p:cNvCxnSpPr>
            <a:cxnSpLocks/>
          </p:cNvCxnSpPr>
          <p:nvPr/>
        </p:nvCxnSpPr>
        <p:spPr>
          <a:xfrm flipH="1">
            <a:off x="2917112" y="3760689"/>
            <a:ext cx="740488" cy="736554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8775B01-51E4-4BB5-B412-E4D9BBE24B23}"/>
              </a:ext>
            </a:extLst>
          </p:cNvPr>
          <p:cNvCxnSpPr>
            <a:cxnSpLocks/>
          </p:cNvCxnSpPr>
          <p:nvPr/>
        </p:nvCxnSpPr>
        <p:spPr>
          <a:xfrm>
            <a:off x="5911676" y="3911368"/>
            <a:ext cx="671142" cy="493747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96F7B381-D303-498E-8C32-BF13AE0CF1AB}"/>
              </a:ext>
            </a:extLst>
          </p:cNvPr>
          <p:cNvCxnSpPr>
            <a:cxnSpLocks/>
          </p:cNvCxnSpPr>
          <p:nvPr/>
        </p:nvCxnSpPr>
        <p:spPr>
          <a:xfrm>
            <a:off x="5928528" y="3377206"/>
            <a:ext cx="639791" cy="127994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BC3E8B2F-0C39-4793-A9CD-635B7976891E}"/>
              </a:ext>
            </a:extLst>
          </p:cNvPr>
          <p:cNvCxnSpPr>
            <a:cxnSpLocks/>
          </p:cNvCxnSpPr>
          <p:nvPr/>
        </p:nvCxnSpPr>
        <p:spPr>
          <a:xfrm flipH="1">
            <a:off x="5886264" y="2743200"/>
            <a:ext cx="819338" cy="0"/>
          </a:xfrm>
          <a:prstGeom prst="line">
            <a:avLst/>
          </a:prstGeom>
          <a:ln w="28575">
            <a:solidFill>
              <a:srgbClr val="009A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489E6322-015F-41DA-93C9-FC1E1C4CC9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376602"/>
            <a:ext cx="8041500" cy="470364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5180758-4EF6-4ACE-8ADB-7F0F3B9364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00" y="446406"/>
            <a:ext cx="6864100" cy="1154162"/>
          </a:xfrm>
        </p:spPr>
        <p:txBody>
          <a:bodyPr/>
          <a:lstStyle/>
          <a:p>
            <a:r>
              <a:rPr lang="en-NZ" spc="125" dirty="0">
                <a:solidFill>
                  <a:srgbClr val="009A66"/>
                </a:solidFill>
              </a:rPr>
              <a:t>LIFE-CYCLE ASSESSMENT PROCESS</a:t>
            </a:r>
            <a:endParaRPr lang="en-NZ" dirty="0"/>
          </a:p>
        </p:txBody>
      </p:sp>
      <p:sp>
        <p:nvSpPr>
          <p:cNvPr id="4" name="object 5">
            <a:extLst>
              <a:ext uri="{FF2B5EF4-FFF2-40B4-BE49-F238E27FC236}">
                <a16:creationId xmlns:a16="http://schemas.microsoft.com/office/drawing/2014/main" id="{59F2A754-276B-499C-BB02-38B8451334F6}"/>
              </a:ext>
            </a:extLst>
          </p:cNvPr>
          <p:cNvSpPr/>
          <p:nvPr/>
        </p:nvSpPr>
        <p:spPr>
          <a:xfrm>
            <a:off x="306100" y="5906707"/>
            <a:ext cx="608418" cy="60794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12">
            <a:extLst>
              <a:ext uri="{FF2B5EF4-FFF2-40B4-BE49-F238E27FC236}">
                <a16:creationId xmlns:a16="http://schemas.microsoft.com/office/drawing/2014/main" id="{47E7622E-1E1F-4199-BBFE-2429A33A10BB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094300" y="6480304"/>
            <a:ext cx="1518920" cy="1149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30" dirty="0">
                <a:solidFill>
                  <a:srgbClr val="009A66"/>
                </a:solidFill>
              </a:rPr>
              <a:t>ENVIRONMENTAL CHOICE NEW</a:t>
            </a:r>
            <a:r>
              <a:rPr spc="55" dirty="0">
                <a:solidFill>
                  <a:srgbClr val="009A66"/>
                </a:solidFill>
              </a:rPr>
              <a:t> </a:t>
            </a:r>
            <a:r>
              <a:rPr spc="35" dirty="0">
                <a:solidFill>
                  <a:srgbClr val="009A66"/>
                </a:solidFill>
              </a:rPr>
              <a:t>ZEALAND</a:t>
            </a:r>
          </a:p>
        </p:txBody>
      </p:sp>
    </p:spTree>
    <p:extLst>
      <p:ext uri="{BB962C8B-B14F-4D97-AF65-F5344CB8AC3E}">
        <p14:creationId xmlns:p14="http://schemas.microsoft.com/office/powerpoint/2010/main" val="2836434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FB8F0-7B6B-46E4-8819-77D8C09222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7300" y="446406"/>
            <a:ext cx="4044700" cy="1154162"/>
          </a:xfrm>
        </p:spPr>
        <p:txBody>
          <a:bodyPr/>
          <a:lstStyle/>
          <a:p>
            <a:r>
              <a:rPr lang="en-NZ" spc="125" dirty="0">
                <a:solidFill>
                  <a:srgbClr val="009A66"/>
                </a:solidFill>
              </a:rPr>
              <a:t>CURRENT</a:t>
            </a:r>
            <a:r>
              <a:rPr lang="en-NZ" dirty="0">
                <a:solidFill>
                  <a:srgbClr val="00B050"/>
                </a:solidFill>
              </a:rPr>
              <a:t> </a:t>
            </a:r>
            <a:r>
              <a:rPr lang="en-NZ" spc="125" dirty="0">
                <a:solidFill>
                  <a:srgbClr val="009A66"/>
                </a:solidFill>
              </a:rPr>
              <a:t>SPECIFICATIONS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F56A7B1-E775-463F-8A83-44AC317B24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7505986"/>
              </p:ext>
            </p:extLst>
          </p:nvPr>
        </p:nvGraphicFramePr>
        <p:xfrm>
          <a:off x="518491" y="1905000"/>
          <a:ext cx="8107017" cy="3810002"/>
        </p:xfrm>
        <a:graphic>
          <a:graphicData uri="http://schemas.openxmlformats.org/drawingml/2006/table">
            <a:tbl>
              <a:tblPr firstRow="1" bandRow="1">
                <a:tableStyleId>{0505E3EF-67EA-436B-97B2-0124C06EBD24}</a:tableStyleId>
              </a:tblPr>
              <a:tblGrid>
                <a:gridCol w="270233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023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023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084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Wool Pile Carpet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Office Paper and Stationery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Wool Scouring Services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3084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Recycled Plastic Products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Toiletry Products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Fitness Centre Services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3084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Paints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Textiles, Skins and Leather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Chemicals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3084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Packaging and Paperboard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Furniture, Fittings and Flooring 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Office Activities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084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Newsprint and Derived Products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Synthetic Carpets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Recycling for Imaging Consumables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3084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Sanitary Paper Products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Environmental Leadership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End of Life Services for ITT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3084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Recycled Rubber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Flat and Long Steel Products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Pre-painted</a:t>
                      </a:r>
                      <a:r>
                        <a:rPr lang="en-NZ" sz="1300" b="0" kern="1200" baseline="0" dirty="0">
                          <a:solidFill>
                            <a:srgbClr val="009A66"/>
                          </a:solidFill>
                        </a:rPr>
                        <a:t> &amp; Resin Coated </a:t>
                      </a: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Steel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3084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Gypsum Plasterboard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Portland Cement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Detergents and Cleaning Products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266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Printers and Copiers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Concrete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  <a:latin typeface="+mn-lt"/>
                          <a:ea typeface="+mn-ea"/>
                          <a:cs typeface="+mn-cs"/>
                        </a:rPr>
                        <a:t>C&amp;D Waste Services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2665"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Thermal Building Insulants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indent="0" algn="l" defTabSz="457200" rtl="0" eaLnBrk="1" latinLnBrk="0" hangingPunct="1">
                        <a:buFontTx/>
                        <a:buNone/>
                      </a:pPr>
                      <a:r>
                        <a:rPr lang="en-NZ" sz="1300" b="0" kern="1200" dirty="0">
                          <a:solidFill>
                            <a:srgbClr val="009A66"/>
                          </a:solidFill>
                        </a:rPr>
                        <a:t>Cleaning Services</a:t>
                      </a:r>
                      <a:endParaRPr lang="en-NZ" sz="1300" b="0" kern="1200" dirty="0">
                        <a:solidFill>
                          <a:srgbClr val="009A66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NZ" sz="1300" dirty="0"/>
                    </a:p>
                  </a:txBody>
                  <a:tcPr anchor="ctr">
                    <a:lnL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9A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5" name="object 5">
            <a:extLst>
              <a:ext uri="{FF2B5EF4-FFF2-40B4-BE49-F238E27FC236}">
                <a16:creationId xmlns:a16="http://schemas.microsoft.com/office/drawing/2014/main" id="{FD286712-0531-4EC1-A4D0-5CE33FC4CA95}"/>
              </a:ext>
            </a:extLst>
          </p:cNvPr>
          <p:cNvSpPr/>
          <p:nvPr/>
        </p:nvSpPr>
        <p:spPr>
          <a:xfrm>
            <a:off x="306100" y="5906707"/>
            <a:ext cx="608418" cy="60794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12">
            <a:extLst>
              <a:ext uri="{FF2B5EF4-FFF2-40B4-BE49-F238E27FC236}">
                <a16:creationId xmlns:a16="http://schemas.microsoft.com/office/drawing/2014/main" id="{D2944FC9-27EB-4561-BF45-4190AC79F09F}"/>
              </a:ext>
            </a:extLst>
          </p:cNvPr>
          <p:cNvSpPr txBox="1">
            <a:spLocks noGrp="1"/>
          </p:cNvSpPr>
          <p:nvPr>
            <p:ph type="ftr" sz="quarter" idx="5"/>
          </p:nvPr>
        </p:nvSpPr>
        <p:spPr>
          <a:xfrm>
            <a:off x="1094300" y="6480304"/>
            <a:ext cx="1518920" cy="114934"/>
          </a:xfrm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5"/>
              </a:spcBef>
            </a:pPr>
            <a:r>
              <a:rPr spc="30" dirty="0">
                <a:solidFill>
                  <a:srgbClr val="009A66"/>
                </a:solidFill>
              </a:rPr>
              <a:t>ENVIRONMENTAL CHOICE NEW</a:t>
            </a:r>
            <a:r>
              <a:rPr spc="55" dirty="0">
                <a:solidFill>
                  <a:srgbClr val="009A66"/>
                </a:solidFill>
              </a:rPr>
              <a:t> </a:t>
            </a:r>
            <a:r>
              <a:rPr spc="35" dirty="0">
                <a:solidFill>
                  <a:srgbClr val="009A66"/>
                </a:solidFill>
              </a:rPr>
              <a:t>ZEALAND</a:t>
            </a:r>
          </a:p>
        </p:txBody>
      </p:sp>
    </p:spTree>
    <p:extLst>
      <p:ext uri="{BB962C8B-B14F-4D97-AF65-F5344CB8AC3E}">
        <p14:creationId xmlns:p14="http://schemas.microsoft.com/office/powerpoint/2010/main" val="39126074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26264" y="6544966"/>
            <a:ext cx="9525" cy="22860"/>
          </a:xfrm>
          <a:custGeom>
            <a:avLst/>
            <a:gdLst/>
            <a:ahLst/>
            <a:cxnLst/>
            <a:rect l="l" t="t" r="r" b="b"/>
            <a:pathLst>
              <a:path w="9525" h="22859">
                <a:moveTo>
                  <a:pt x="5156" y="6680"/>
                </a:moveTo>
                <a:lnTo>
                  <a:pt x="2400" y="6680"/>
                </a:lnTo>
                <a:lnTo>
                  <a:pt x="2400" y="18389"/>
                </a:lnTo>
                <a:lnTo>
                  <a:pt x="2717" y="19951"/>
                </a:lnTo>
                <a:lnTo>
                  <a:pt x="4165" y="21780"/>
                </a:lnTo>
                <a:lnTo>
                  <a:pt x="5219" y="22288"/>
                </a:lnTo>
                <a:lnTo>
                  <a:pt x="7619" y="22288"/>
                </a:lnTo>
                <a:lnTo>
                  <a:pt x="8483" y="22072"/>
                </a:lnTo>
                <a:lnTo>
                  <a:pt x="9029" y="21856"/>
                </a:lnTo>
                <a:lnTo>
                  <a:pt x="8913" y="19621"/>
                </a:lnTo>
                <a:lnTo>
                  <a:pt x="5702" y="19621"/>
                </a:lnTo>
                <a:lnTo>
                  <a:pt x="5156" y="18389"/>
                </a:lnTo>
                <a:lnTo>
                  <a:pt x="5156" y="6680"/>
                </a:lnTo>
                <a:close/>
              </a:path>
              <a:path w="9525" h="22859">
                <a:moveTo>
                  <a:pt x="8902" y="19405"/>
                </a:moveTo>
                <a:lnTo>
                  <a:pt x="8483" y="19557"/>
                </a:lnTo>
                <a:lnTo>
                  <a:pt x="8039" y="19621"/>
                </a:lnTo>
                <a:lnTo>
                  <a:pt x="8913" y="19621"/>
                </a:lnTo>
                <a:lnTo>
                  <a:pt x="8902" y="19405"/>
                </a:lnTo>
                <a:close/>
              </a:path>
              <a:path w="9525" h="22859">
                <a:moveTo>
                  <a:pt x="9194" y="4229"/>
                </a:moveTo>
                <a:lnTo>
                  <a:pt x="0" y="4229"/>
                </a:lnTo>
                <a:lnTo>
                  <a:pt x="0" y="6680"/>
                </a:lnTo>
                <a:lnTo>
                  <a:pt x="9194" y="6680"/>
                </a:lnTo>
                <a:lnTo>
                  <a:pt x="9194" y="4229"/>
                </a:lnTo>
                <a:close/>
              </a:path>
              <a:path w="9525" h="22859">
                <a:moveTo>
                  <a:pt x="5156" y="0"/>
                </a:moveTo>
                <a:lnTo>
                  <a:pt x="2400" y="990"/>
                </a:lnTo>
                <a:lnTo>
                  <a:pt x="2400" y="4229"/>
                </a:lnTo>
                <a:lnTo>
                  <a:pt x="5156" y="4229"/>
                </a:lnTo>
                <a:lnTo>
                  <a:pt x="5156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646746" y="6542274"/>
            <a:ext cx="16510" cy="24765"/>
          </a:xfrm>
          <a:custGeom>
            <a:avLst/>
            <a:gdLst/>
            <a:ahLst/>
            <a:cxnLst/>
            <a:rect l="l" t="t" r="r" b="b"/>
            <a:pathLst>
              <a:path w="16509" h="24765">
                <a:moveTo>
                  <a:pt x="9398" y="2692"/>
                </a:moveTo>
                <a:lnTo>
                  <a:pt x="6578" y="2692"/>
                </a:lnTo>
                <a:lnTo>
                  <a:pt x="6578" y="24574"/>
                </a:lnTo>
                <a:lnTo>
                  <a:pt x="9398" y="24574"/>
                </a:lnTo>
                <a:lnTo>
                  <a:pt x="9398" y="2692"/>
                </a:lnTo>
                <a:close/>
              </a:path>
              <a:path w="16509" h="24765">
                <a:moveTo>
                  <a:pt x="16002" y="0"/>
                </a:moveTo>
                <a:lnTo>
                  <a:pt x="0" y="0"/>
                </a:lnTo>
                <a:lnTo>
                  <a:pt x="0" y="2692"/>
                </a:lnTo>
                <a:lnTo>
                  <a:pt x="16002" y="2692"/>
                </a:lnTo>
                <a:lnTo>
                  <a:pt x="16002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66440" y="6542274"/>
            <a:ext cx="22225" cy="24765"/>
          </a:xfrm>
          <a:custGeom>
            <a:avLst/>
            <a:gdLst/>
            <a:ahLst/>
            <a:cxnLst/>
            <a:rect l="l" t="t" r="r" b="b"/>
            <a:pathLst>
              <a:path w="22225" h="24765">
                <a:moveTo>
                  <a:pt x="5067" y="0"/>
                </a:moveTo>
                <a:lnTo>
                  <a:pt x="1511" y="0"/>
                </a:lnTo>
                <a:lnTo>
                  <a:pt x="0" y="24574"/>
                </a:lnTo>
                <a:lnTo>
                  <a:pt x="2666" y="24574"/>
                </a:lnTo>
                <a:lnTo>
                  <a:pt x="3428" y="10312"/>
                </a:lnTo>
                <a:lnTo>
                  <a:pt x="3597" y="6083"/>
                </a:lnTo>
                <a:lnTo>
                  <a:pt x="3657" y="3162"/>
                </a:lnTo>
                <a:lnTo>
                  <a:pt x="6047" y="3162"/>
                </a:lnTo>
                <a:lnTo>
                  <a:pt x="5067" y="0"/>
                </a:lnTo>
                <a:close/>
              </a:path>
              <a:path w="22225" h="24765">
                <a:moveTo>
                  <a:pt x="20888" y="3162"/>
                </a:moveTo>
                <a:lnTo>
                  <a:pt x="18440" y="3162"/>
                </a:lnTo>
                <a:lnTo>
                  <a:pt x="18442" y="6235"/>
                </a:lnTo>
                <a:lnTo>
                  <a:pt x="19303" y="24574"/>
                </a:lnTo>
                <a:lnTo>
                  <a:pt x="22072" y="24574"/>
                </a:lnTo>
                <a:lnTo>
                  <a:pt x="20888" y="3162"/>
                </a:lnTo>
                <a:close/>
              </a:path>
              <a:path w="22225" h="24765">
                <a:moveTo>
                  <a:pt x="6047" y="3162"/>
                </a:moveTo>
                <a:lnTo>
                  <a:pt x="3721" y="3162"/>
                </a:lnTo>
                <a:lnTo>
                  <a:pt x="4371" y="6235"/>
                </a:lnTo>
                <a:lnTo>
                  <a:pt x="5168" y="9220"/>
                </a:lnTo>
                <a:lnTo>
                  <a:pt x="9715" y="24434"/>
                </a:lnTo>
                <a:lnTo>
                  <a:pt x="11836" y="24434"/>
                </a:lnTo>
                <a:lnTo>
                  <a:pt x="13202" y="20167"/>
                </a:lnTo>
                <a:lnTo>
                  <a:pt x="10934" y="20167"/>
                </a:lnTo>
                <a:lnTo>
                  <a:pt x="10363" y="17614"/>
                </a:lnTo>
                <a:lnTo>
                  <a:pt x="9651" y="14909"/>
                </a:lnTo>
                <a:lnTo>
                  <a:pt x="8750" y="11887"/>
                </a:lnTo>
                <a:lnTo>
                  <a:pt x="6047" y="3162"/>
                </a:lnTo>
                <a:close/>
              </a:path>
              <a:path w="22225" h="24765">
                <a:moveTo>
                  <a:pt x="20713" y="0"/>
                </a:moveTo>
                <a:lnTo>
                  <a:pt x="17157" y="0"/>
                </a:lnTo>
                <a:lnTo>
                  <a:pt x="13309" y="11887"/>
                </a:lnTo>
                <a:lnTo>
                  <a:pt x="12344" y="14986"/>
                </a:lnTo>
                <a:lnTo>
                  <a:pt x="11582" y="17691"/>
                </a:lnTo>
                <a:lnTo>
                  <a:pt x="10998" y="20167"/>
                </a:lnTo>
                <a:lnTo>
                  <a:pt x="13202" y="20167"/>
                </a:lnTo>
                <a:lnTo>
                  <a:pt x="16738" y="9118"/>
                </a:lnTo>
                <a:lnTo>
                  <a:pt x="18376" y="3162"/>
                </a:lnTo>
                <a:lnTo>
                  <a:pt x="20888" y="3162"/>
                </a:lnTo>
                <a:lnTo>
                  <a:pt x="20713" y="0"/>
                </a:lnTo>
                <a:close/>
              </a:path>
            </a:pathLst>
          </a:custGeom>
          <a:solidFill>
            <a:srgbClr val="231F20"/>
          </a:solid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306100" y="5906707"/>
            <a:ext cx="608418" cy="60794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527300" y="474709"/>
            <a:ext cx="4806700" cy="549318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5080">
              <a:lnSpc>
                <a:spcPct val="100699"/>
              </a:lnSpc>
              <a:spcBef>
                <a:spcPts val="90"/>
              </a:spcBef>
            </a:pPr>
            <a:r>
              <a:rPr lang="en-NZ" spc="125" dirty="0">
                <a:solidFill>
                  <a:srgbClr val="009A66"/>
                </a:solidFill>
              </a:rPr>
              <a:t>WHY?</a:t>
            </a:r>
            <a:endParaRPr spc="160" dirty="0">
              <a:solidFill>
                <a:srgbClr val="009A66"/>
              </a:solidFill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27300" y="1577531"/>
            <a:ext cx="4618050" cy="3702937"/>
          </a:xfrm>
          <a:prstGeom prst="rect">
            <a:avLst/>
          </a:prstGeom>
        </p:spPr>
        <p:txBody>
          <a:bodyPr vert="horz" wrap="square" lIns="0" tIns="9525" rIns="0" bIns="0" rtlCol="0">
            <a:spAutoFit/>
          </a:bodyPr>
          <a:lstStyle/>
          <a:p>
            <a:pPr marL="298450" marR="508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0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New Zealanders are increasingly committed to living sustainable lifestyles</a:t>
            </a:r>
          </a:p>
          <a:p>
            <a:pPr marL="298450" marR="508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0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90% of kiwis would stop buying products or services from an organisation being irresponsible or unethical</a:t>
            </a:r>
          </a:p>
          <a:p>
            <a:pPr marL="298450" marR="5080" lvl="0" indent="-28575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NZ" sz="2000" b="0" i="0" u="none" strike="noStrike" kern="1200" cap="none" spc="1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-Medium"/>
                <a:ea typeface="+mn-ea"/>
                <a:cs typeface="DIN-Medium"/>
              </a:rPr>
              <a:t>86% of kiwis feel it’s important to work for a socially and environmentally responsible company</a:t>
            </a:r>
          </a:p>
        </p:txBody>
      </p:sp>
      <p:sp>
        <p:nvSpPr>
          <p:cNvPr id="9" name="object 9"/>
          <p:cNvSpPr/>
          <p:nvPr/>
        </p:nvSpPr>
        <p:spPr>
          <a:xfrm>
            <a:off x="5084390" y="6377985"/>
            <a:ext cx="3636645" cy="0"/>
          </a:xfrm>
          <a:custGeom>
            <a:avLst/>
            <a:gdLst/>
            <a:ahLst/>
            <a:cxnLst/>
            <a:rect l="l" t="t" r="r" b="b"/>
            <a:pathLst>
              <a:path w="3636645">
                <a:moveTo>
                  <a:pt x="0" y="0"/>
                </a:moveTo>
                <a:lnTo>
                  <a:pt x="3636606" y="0"/>
                </a:lnTo>
              </a:path>
            </a:pathLst>
          </a:custGeom>
          <a:ln w="6477">
            <a:solidFill>
              <a:srgbClr val="FFFFFF"/>
            </a:solidFill>
          </a:ln>
        </p:spPr>
        <p:txBody>
          <a:bodyPr wrap="square" lIns="0" tIns="0" rIns="0" bIns="0" rtlCol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bject 12"/>
          <p:cNvSpPr txBox="1">
            <a:spLocks noGrp="1"/>
          </p:cNvSpPr>
          <p:nvPr>
            <p:ph type="ftr" sz="quarter" idx="5"/>
          </p:nvPr>
        </p:nvSpPr>
        <p:spPr>
          <a:prstGeom prst="rect">
            <a:avLst/>
          </a:prstGeom>
        </p:spPr>
        <p:txBody>
          <a:bodyPr vert="horz" wrap="square" lIns="0" tIns="17145" rIns="0" bIns="0" rtlCol="0">
            <a:spAutoFit/>
          </a:bodyPr>
          <a:lstStyle/>
          <a:p>
            <a:pPr marL="12700" marR="0" lvl="0" indent="0" algn="l" defTabSz="914400" rtl="0" eaLnBrk="1" fontAlgn="auto" latinLnBrk="0" hangingPunct="1">
              <a:lnSpc>
                <a:spcPct val="100000"/>
              </a:lnSpc>
              <a:spcBef>
                <a:spcPts val="135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550" b="1" i="0" u="none" strike="noStrike" kern="1200" cap="none" spc="30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"/>
                <a:ea typeface="+mn-ea"/>
              </a:rPr>
              <a:t>ENVIRONMENTAL CHOICE NEW</a:t>
            </a:r>
            <a:r>
              <a:rPr kumimoji="0" sz="550" b="1" i="0" u="none" strike="noStrike" kern="1200" cap="none" spc="5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"/>
                <a:ea typeface="+mn-ea"/>
              </a:rPr>
              <a:t> </a:t>
            </a:r>
            <a:r>
              <a:rPr kumimoji="0" sz="550" b="1" i="0" u="none" strike="noStrike" kern="1200" cap="none" spc="35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DIN"/>
                <a:ea typeface="+mn-ea"/>
              </a:rPr>
              <a:t>ZEALAND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68DA774-7447-4023-83C6-B7304C07E6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480" y="1476047"/>
            <a:ext cx="3558900" cy="490193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6A00402-7345-4EDA-A792-CEF010816EC2}"/>
              </a:ext>
            </a:extLst>
          </p:cNvPr>
          <p:cNvSpPr txBox="1"/>
          <p:nvPr/>
        </p:nvSpPr>
        <p:spPr>
          <a:xfrm>
            <a:off x="1676400" y="5906707"/>
            <a:ext cx="3200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1200" b="0" i="1" u="none" strike="noStrike" kern="1200" cap="none" spc="0" normalizeH="0" baseline="0" noProof="0" dirty="0">
                <a:ln>
                  <a:noFill/>
                </a:ln>
                <a:solidFill>
                  <a:srgbClr val="009A66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Colmar Bruton Better Futures Survey 2018</a:t>
            </a:r>
          </a:p>
        </p:txBody>
      </p:sp>
    </p:spTree>
    <p:extLst>
      <p:ext uri="{BB962C8B-B14F-4D97-AF65-F5344CB8AC3E}">
        <p14:creationId xmlns:p14="http://schemas.microsoft.com/office/powerpoint/2010/main" val="2417957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E53A57ACB1AF44CBCD8BCDC4C90B1BF" ma:contentTypeVersion="8" ma:contentTypeDescription="Create a new document." ma:contentTypeScope="" ma:versionID="2862b6349a3de62f646b1381d3e59dc1">
  <xsd:schema xmlns:xsd="http://www.w3.org/2001/XMLSchema" xmlns:xs="http://www.w3.org/2001/XMLSchema" xmlns:p="http://schemas.microsoft.com/office/2006/metadata/properties" xmlns:ns2="25f986ea-0a9c-44de-ba78-8f25b0dc63bd" targetNamespace="http://schemas.microsoft.com/office/2006/metadata/properties" ma:root="true" ma:fieldsID="99263ab39e318147c0c35c09da361761" ns2:_="">
    <xsd:import namespace="25f986ea-0a9c-44de-ba78-8f25b0dc63b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EventHashCode" minOccurs="0"/>
                <xsd:element ref="ns2:MediaServiceGenerationTim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f986ea-0a9c-44de-ba78-8f25b0dc63b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7CD55E7-DE95-43C2-A23F-464690B6929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91EA5C-37E7-4ADA-B968-970B2801A823}">
  <ds:schemaRefs>
    <ds:schemaRef ds:uri="http://purl.org/dc/dcmitype/"/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25f986ea-0a9c-44de-ba78-8f25b0dc63bd"/>
  </ds:schemaRefs>
</ds:datastoreItem>
</file>

<file path=customXml/itemProps3.xml><?xml version="1.0" encoding="utf-8"?>
<ds:datastoreItem xmlns:ds="http://schemas.openxmlformats.org/officeDocument/2006/customXml" ds:itemID="{EF496649-1028-4A43-A6A6-9FCDCBF743A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5f986ea-0a9c-44de-ba78-8f25b0dc63b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266</Words>
  <Application>Microsoft Office PowerPoint</Application>
  <PresentationFormat>On-screen Show (4:3)</PresentationFormat>
  <Paragraphs>67</Paragraphs>
  <Slides>6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DIN</vt:lpstr>
      <vt:lpstr>DIN-Medium</vt:lpstr>
      <vt:lpstr>Office Theme</vt:lpstr>
      <vt:lpstr>ENVIRONMENTAL CHOICE NEW ZEALAND</vt:lpstr>
      <vt:lpstr>ENVIRONMENTAL CHOICE NEW ZEALAND</vt:lpstr>
      <vt:lpstr>PowerPoint Presentation</vt:lpstr>
      <vt:lpstr>LIFE-CYCLE ASSESSMENT PROCESS</vt:lpstr>
      <vt:lpstr>CURRENT SPECIFICATIONS</vt:lpstr>
      <vt:lpstr>WHY?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ECOLABEL REASSURANCE FOR  CLEANING INDUSTRY  CUSTOMERS</dc:title>
  <dc:creator>Francesca Lipscombe</dc:creator>
  <cp:lastModifiedBy>Keeli Gregory</cp:lastModifiedBy>
  <cp:revision>13</cp:revision>
  <dcterms:created xsi:type="dcterms:W3CDTF">2018-05-23T02:57:48Z</dcterms:created>
  <dcterms:modified xsi:type="dcterms:W3CDTF">2019-11-11T01:31:39Z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2018-05-23T00:00:00Z</vt:filetime>
  </property>
  <property fmtid="{D5CDD505-2E9C-101B-9397-08002B2CF9AE}" pid="3" name="Creator">
    <vt:lpwstr>Adobe InDesign CC 13.1 (Macintosh)</vt:lpwstr>
  </property>
  <property fmtid="{D5CDD505-2E9C-101B-9397-08002B2CF9AE}" pid="4" name="LastSaved">
    <vt:filetime>2018-05-23T00:00:00Z</vt:filetime>
  </property>
  <property fmtid="{D5CDD505-2E9C-101B-9397-08002B2CF9AE}" pid="5" name="ContentTypeId">
    <vt:lpwstr>0x0101001E53A57ACB1AF44CBCD8BCDC4C90B1BF</vt:lpwstr>
  </property>
</Properties>
</file>